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20" r:id="rId19"/>
    <p:sldId id="273" r:id="rId20"/>
    <p:sldId id="274" r:id="rId21"/>
    <p:sldId id="275" r:id="rId22"/>
    <p:sldId id="276" r:id="rId23"/>
    <p:sldId id="277" r:id="rId24"/>
    <p:sldId id="278" r:id="rId25"/>
    <p:sldId id="279" r:id="rId26"/>
    <p:sldId id="280" r:id="rId27"/>
    <p:sldId id="281" r:id="rId28"/>
    <p:sldId id="322" r:id="rId29"/>
    <p:sldId id="308" r:id="rId30"/>
    <p:sldId id="282" r:id="rId31"/>
    <p:sldId id="283" r:id="rId32"/>
    <p:sldId id="284" r:id="rId33"/>
    <p:sldId id="285" r:id="rId34"/>
    <p:sldId id="305" r:id="rId35"/>
    <p:sldId id="306" r:id="rId36"/>
    <p:sldId id="287" r:id="rId37"/>
    <p:sldId id="288" r:id="rId38"/>
    <p:sldId id="289" r:id="rId39"/>
    <p:sldId id="309" r:id="rId40"/>
    <p:sldId id="310" r:id="rId41"/>
    <p:sldId id="311" r:id="rId42"/>
    <p:sldId id="312" r:id="rId43"/>
    <p:sldId id="313" r:id="rId44"/>
    <p:sldId id="318" r:id="rId45"/>
    <p:sldId id="315" r:id="rId46"/>
    <p:sldId id="316" r:id="rId47"/>
    <p:sldId id="317" r:id="rId48"/>
    <p:sldId id="31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A25-822F-4109-9147-762E40ADD92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ZA"/>
        </a:p>
      </dgm:t>
    </dgm:pt>
    <dgm:pt modelId="{97AC5849-DBA3-4490-97D0-497614889A9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1: Delineate units of analysis and describe the status quo</a:t>
          </a:r>
          <a:endParaRPr lang="en-ZA" sz="1800" b="1" dirty="0">
            <a:latin typeface="Futura Md BT" panose="020B0602020204020303" pitchFamily="34" charset="0"/>
          </a:endParaRPr>
        </a:p>
      </dgm:t>
    </dgm:pt>
    <dgm:pt modelId="{E58A0234-8C91-4B6F-88AA-84DFB7C66B9C}" type="par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1EA7ED19-F0F6-4C37-8F1C-2F1485F92C5B}" type="sib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896C3A8B-25EE-41A5-A1E2-2A779F3BAE3F}">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2: Initiation of stakeholder process and catchment visioning</a:t>
          </a:r>
          <a:endParaRPr lang="en-ZA" sz="1800" b="1" dirty="0">
            <a:latin typeface="Futura Md BT" panose="020B0602020204020303" pitchFamily="34" charset="0"/>
          </a:endParaRPr>
        </a:p>
      </dgm:t>
    </dgm:pt>
    <dgm:pt modelId="{CA3C6DF9-2932-429E-B71A-DE59CBC9369D}" type="par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3C99FB9E-0687-47E5-B4CF-C24C853AA3CE}" type="sib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6F5C4B9F-D09D-4FAF-AC9F-46B9A2CF75D6}">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3: Quantify EWRs</a:t>
          </a:r>
          <a:endParaRPr lang="en-ZA" sz="1800" b="1" dirty="0">
            <a:latin typeface="Futura Md BT" panose="020B0602020204020303" pitchFamily="34" charset="0"/>
          </a:endParaRPr>
        </a:p>
      </dgm:t>
    </dgm:pt>
    <dgm:pt modelId="{AF2D8166-84E5-4E24-A635-53DDEF63AB57}" type="par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BCD2A7DD-CE76-489C-A63A-6FCA3B3CDD63}" type="sib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E1E3DE66-05C7-4290-815D-84E598EFC8C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7: Gazette class configuration	</a:t>
          </a:r>
          <a:endParaRPr lang="en-ZA" sz="1800" b="1" dirty="0">
            <a:latin typeface="Futura Md BT" panose="020B0602020204020303" pitchFamily="34" charset="0"/>
          </a:endParaRPr>
        </a:p>
      </dgm:t>
    </dgm:pt>
    <dgm:pt modelId="{001CC55C-277C-4E31-9588-240A4B5328AA}" type="par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ABD384B3-BE4E-4780-A5B2-F2BC499DD6F4}" type="sib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84B4CD7A-1476-43A1-89C7-1F11321FDED9}">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4: Identification and evaluation of scenarios within IWRM</a:t>
          </a:r>
          <a:endParaRPr lang="en-ZA" sz="1800" b="1" dirty="0">
            <a:latin typeface="Futura Md BT" panose="020B0602020204020303" pitchFamily="34" charset="0"/>
          </a:endParaRPr>
        </a:p>
      </dgm:t>
    </dgm:pt>
    <dgm:pt modelId="{143799D1-D66D-416C-9363-4AF10827DF2A}" type="par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8A55328E-5B86-4B57-BB1D-E8853008AEC2}" type="sib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C1A3A27D-4A8C-4DAD-A0C7-5EF26219D65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6: Resource Quality Objectives (EcoSpecs &amp; water quality (user))</a:t>
          </a:r>
          <a:endParaRPr lang="en-ZA" sz="1800" b="1" dirty="0">
            <a:latin typeface="Futura Md BT" panose="020B0602020204020303" pitchFamily="34" charset="0"/>
          </a:endParaRPr>
        </a:p>
      </dgm:t>
    </dgm:pt>
    <dgm:pt modelId="{0A73D24C-197D-41D6-870E-2BBD73F3414C}" type="par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01A922E1-42FC-4DBF-B389-6032DFAA408C}" type="sib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4CBF7E20-D64E-4E48-A472-65A1F5AF0988}">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5: Draft Management Classes</a:t>
          </a:r>
          <a:endParaRPr lang="en-ZA" sz="1800" b="1" dirty="0">
            <a:latin typeface="Futura Md BT" panose="020B0602020204020303" pitchFamily="34" charset="0"/>
          </a:endParaRPr>
        </a:p>
      </dgm:t>
    </dgm:pt>
    <dgm:pt modelId="{09A6D6C9-2FF2-4724-A211-CF057146205C}" type="sib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5DEE6FDE-9849-428A-8F12-3C9249E1A974}" type="par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BE226595-BDD5-4A89-9E52-91E0982E75EE}" type="pres">
      <dgm:prSet presAssocID="{9AED3A25-822F-4109-9147-762E40ADD92D}" presName="Name0" presStyleCnt="0">
        <dgm:presLayoutVars>
          <dgm:dir/>
          <dgm:animLvl val="lvl"/>
          <dgm:resizeHandles val="exact"/>
        </dgm:presLayoutVars>
      </dgm:prSet>
      <dgm:spPr/>
      <dgm:t>
        <a:bodyPr/>
        <a:lstStyle/>
        <a:p>
          <a:endParaRPr lang="en-ZA"/>
        </a:p>
      </dgm:t>
    </dgm:pt>
    <dgm:pt modelId="{F6CA72E2-AEDB-4FF5-97F7-38CAB940D073}" type="pres">
      <dgm:prSet presAssocID="{E1E3DE66-05C7-4290-815D-84E598EFC8CB}" presName="boxAndChildren" presStyleCnt="0"/>
      <dgm:spPr/>
    </dgm:pt>
    <dgm:pt modelId="{70AEE6A4-CEC1-4D17-B16E-A6AB76F82B57}" type="pres">
      <dgm:prSet presAssocID="{E1E3DE66-05C7-4290-815D-84E598EFC8CB}" presName="parentTextBox" presStyleLbl="node1" presStyleIdx="0" presStyleCnt="7"/>
      <dgm:spPr/>
      <dgm:t>
        <a:bodyPr/>
        <a:lstStyle/>
        <a:p>
          <a:endParaRPr lang="en-ZA"/>
        </a:p>
      </dgm:t>
    </dgm:pt>
    <dgm:pt modelId="{584F341E-D44E-406D-AD7D-E65E27EC4838}" type="pres">
      <dgm:prSet presAssocID="{01A922E1-42FC-4DBF-B389-6032DFAA408C}" presName="sp" presStyleCnt="0"/>
      <dgm:spPr/>
    </dgm:pt>
    <dgm:pt modelId="{50670C99-2611-40F6-8A68-7C1EFD92F31D}" type="pres">
      <dgm:prSet presAssocID="{C1A3A27D-4A8C-4DAD-A0C7-5EF26219D65B}" presName="arrowAndChildren" presStyleCnt="0"/>
      <dgm:spPr/>
    </dgm:pt>
    <dgm:pt modelId="{92CCB063-EC91-44E7-A15E-FF8A4C4DDC86}" type="pres">
      <dgm:prSet presAssocID="{C1A3A27D-4A8C-4DAD-A0C7-5EF26219D65B}" presName="parentTextArrow" presStyleLbl="node1" presStyleIdx="1" presStyleCnt="7"/>
      <dgm:spPr/>
      <dgm:t>
        <a:bodyPr/>
        <a:lstStyle/>
        <a:p>
          <a:endParaRPr lang="en-ZA"/>
        </a:p>
      </dgm:t>
    </dgm:pt>
    <dgm:pt modelId="{297CA12C-60B8-4C21-BCB1-54AD05DCE368}" type="pres">
      <dgm:prSet presAssocID="{09A6D6C9-2FF2-4724-A211-CF057146205C}" presName="sp" presStyleCnt="0"/>
      <dgm:spPr/>
    </dgm:pt>
    <dgm:pt modelId="{21BDCA20-281C-467D-B92C-5113DB390AA1}" type="pres">
      <dgm:prSet presAssocID="{4CBF7E20-D64E-4E48-A472-65A1F5AF0988}" presName="arrowAndChildren" presStyleCnt="0"/>
      <dgm:spPr/>
    </dgm:pt>
    <dgm:pt modelId="{8EC21FBD-A0F6-4ED3-A6EE-0A269359EB7D}" type="pres">
      <dgm:prSet presAssocID="{4CBF7E20-D64E-4E48-A472-65A1F5AF0988}" presName="parentTextArrow" presStyleLbl="node1" presStyleIdx="2" presStyleCnt="7"/>
      <dgm:spPr/>
      <dgm:t>
        <a:bodyPr/>
        <a:lstStyle/>
        <a:p>
          <a:endParaRPr lang="en-ZA"/>
        </a:p>
      </dgm:t>
    </dgm:pt>
    <dgm:pt modelId="{5097D5B9-3430-4A07-9E40-D9E94BDEE240}" type="pres">
      <dgm:prSet presAssocID="{8A55328E-5B86-4B57-BB1D-E8853008AEC2}" presName="sp" presStyleCnt="0"/>
      <dgm:spPr/>
    </dgm:pt>
    <dgm:pt modelId="{2A495611-773A-4F51-9364-B1681ECA25FA}" type="pres">
      <dgm:prSet presAssocID="{84B4CD7A-1476-43A1-89C7-1F11321FDED9}" presName="arrowAndChildren" presStyleCnt="0"/>
      <dgm:spPr/>
    </dgm:pt>
    <dgm:pt modelId="{684C944B-3E90-4D4E-8425-19E06C996C1F}" type="pres">
      <dgm:prSet presAssocID="{84B4CD7A-1476-43A1-89C7-1F11321FDED9}" presName="parentTextArrow" presStyleLbl="node1" presStyleIdx="3" presStyleCnt="7"/>
      <dgm:spPr/>
      <dgm:t>
        <a:bodyPr/>
        <a:lstStyle/>
        <a:p>
          <a:endParaRPr lang="en-ZA"/>
        </a:p>
      </dgm:t>
    </dgm:pt>
    <dgm:pt modelId="{A7E43AD8-17D8-4C03-A826-782735C63681}" type="pres">
      <dgm:prSet presAssocID="{BCD2A7DD-CE76-489C-A63A-6FCA3B3CDD63}" presName="sp" presStyleCnt="0"/>
      <dgm:spPr/>
    </dgm:pt>
    <dgm:pt modelId="{3F5146D1-6322-414E-8A5B-CD1D8B627F80}" type="pres">
      <dgm:prSet presAssocID="{6F5C4B9F-D09D-4FAF-AC9F-46B9A2CF75D6}" presName="arrowAndChildren" presStyleCnt="0"/>
      <dgm:spPr/>
    </dgm:pt>
    <dgm:pt modelId="{C24F73F5-020C-4D9E-A3C5-4C2BA88EFC25}" type="pres">
      <dgm:prSet presAssocID="{6F5C4B9F-D09D-4FAF-AC9F-46B9A2CF75D6}" presName="parentTextArrow" presStyleLbl="node1" presStyleIdx="4" presStyleCnt="7"/>
      <dgm:spPr/>
      <dgm:t>
        <a:bodyPr/>
        <a:lstStyle/>
        <a:p>
          <a:endParaRPr lang="en-ZA"/>
        </a:p>
      </dgm:t>
    </dgm:pt>
    <dgm:pt modelId="{A9FAE2C3-0D20-4E3C-AC7D-04F296E91870}" type="pres">
      <dgm:prSet presAssocID="{3C99FB9E-0687-47E5-B4CF-C24C853AA3CE}" presName="sp" presStyleCnt="0"/>
      <dgm:spPr/>
    </dgm:pt>
    <dgm:pt modelId="{A8D08FC3-53F6-4B81-B5E6-85162866632A}" type="pres">
      <dgm:prSet presAssocID="{896C3A8B-25EE-41A5-A1E2-2A779F3BAE3F}" presName="arrowAndChildren" presStyleCnt="0"/>
      <dgm:spPr/>
    </dgm:pt>
    <dgm:pt modelId="{CE847B37-6D19-43E3-9659-EF7C62624C23}" type="pres">
      <dgm:prSet presAssocID="{896C3A8B-25EE-41A5-A1E2-2A779F3BAE3F}" presName="parentTextArrow" presStyleLbl="node1" presStyleIdx="5" presStyleCnt="7"/>
      <dgm:spPr/>
      <dgm:t>
        <a:bodyPr/>
        <a:lstStyle/>
        <a:p>
          <a:endParaRPr lang="en-ZA"/>
        </a:p>
      </dgm:t>
    </dgm:pt>
    <dgm:pt modelId="{1C05CC98-07E3-4270-9A50-5ECF1344C4FF}" type="pres">
      <dgm:prSet presAssocID="{1EA7ED19-F0F6-4C37-8F1C-2F1485F92C5B}" presName="sp" presStyleCnt="0"/>
      <dgm:spPr/>
    </dgm:pt>
    <dgm:pt modelId="{6D22C6EC-C3D1-413B-BDAD-C210E11642B7}" type="pres">
      <dgm:prSet presAssocID="{97AC5849-DBA3-4490-97D0-497614889A9B}" presName="arrowAndChildren" presStyleCnt="0"/>
      <dgm:spPr/>
    </dgm:pt>
    <dgm:pt modelId="{A19471C5-63D2-42A3-BF3A-7D30636113F1}" type="pres">
      <dgm:prSet presAssocID="{97AC5849-DBA3-4490-97D0-497614889A9B}" presName="parentTextArrow" presStyleLbl="node1" presStyleIdx="6" presStyleCnt="7"/>
      <dgm:spPr/>
      <dgm:t>
        <a:bodyPr/>
        <a:lstStyle/>
        <a:p>
          <a:endParaRPr lang="en-ZA"/>
        </a:p>
      </dgm:t>
    </dgm:pt>
  </dgm:ptLst>
  <dgm:cxnLst>
    <dgm:cxn modelId="{A274D1DD-07E5-4027-AF9E-56F8CDA0CA88}" type="presOf" srcId="{E1E3DE66-05C7-4290-815D-84E598EFC8CB}" destId="{70AEE6A4-CEC1-4D17-B16E-A6AB76F82B57}" srcOrd="0" destOrd="0" presId="urn:microsoft.com/office/officeart/2005/8/layout/process4"/>
    <dgm:cxn modelId="{274923B4-61E5-4011-AF12-898047003184}" type="presOf" srcId="{84B4CD7A-1476-43A1-89C7-1F11321FDED9}" destId="{684C944B-3E90-4D4E-8425-19E06C996C1F}" srcOrd="0" destOrd="0" presId="urn:microsoft.com/office/officeart/2005/8/layout/process4"/>
    <dgm:cxn modelId="{6F3BB218-1B21-4D50-B6B5-AEBF09D78863}" srcId="{9AED3A25-822F-4109-9147-762E40ADD92D}" destId="{97AC5849-DBA3-4490-97D0-497614889A9B}" srcOrd="0" destOrd="0" parTransId="{E58A0234-8C91-4B6F-88AA-84DFB7C66B9C}" sibTransId="{1EA7ED19-F0F6-4C37-8F1C-2F1485F92C5B}"/>
    <dgm:cxn modelId="{427E6ED3-F316-49B2-AFD6-968FDD9C3EDF}" type="presOf" srcId="{C1A3A27D-4A8C-4DAD-A0C7-5EF26219D65B}" destId="{92CCB063-EC91-44E7-A15E-FF8A4C4DDC86}" srcOrd="0" destOrd="0" presId="urn:microsoft.com/office/officeart/2005/8/layout/process4"/>
    <dgm:cxn modelId="{41043035-FCEE-4779-9080-121351F2F4E5}" srcId="{9AED3A25-822F-4109-9147-762E40ADD92D}" destId="{E1E3DE66-05C7-4290-815D-84E598EFC8CB}" srcOrd="6" destOrd="0" parTransId="{001CC55C-277C-4E31-9588-240A4B5328AA}" sibTransId="{ABD384B3-BE4E-4780-A5B2-F2BC499DD6F4}"/>
    <dgm:cxn modelId="{F78CE34F-9975-46E6-9C7B-43B627367E5D}" srcId="{9AED3A25-822F-4109-9147-762E40ADD92D}" destId="{C1A3A27D-4A8C-4DAD-A0C7-5EF26219D65B}" srcOrd="5" destOrd="0" parTransId="{0A73D24C-197D-41D6-870E-2BBD73F3414C}" sibTransId="{01A922E1-42FC-4DBF-B389-6032DFAA408C}"/>
    <dgm:cxn modelId="{984D6A68-5519-475E-91EE-75C1086F8EB5}" srcId="{9AED3A25-822F-4109-9147-762E40ADD92D}" destId="{84B4CD7A-1476-43A1-89C7-1F11321FDED9}" srcOrd="3" destOrd="0" parTransId="{143799D1-D66D-416C-9363-4AF10827DF2A}" sibTransId="{8A55328E-5B86-4B57-BB1D-E8853008AEC2}"/>
    <dgm:cxn modelId="{D2F222C5-4B11-4302-B20D-27F8B154246C}" srcId="{9AED3A25-822F-4109-9147-762E40ADD92D}" destId="{896C3A8B-25EE-41A5-A1E2-2A779F3BAE3F}" srcOrd="1" destOrd="0" parTransId="{CA3C6DF9-2932-429E-B71A-DE59CBC9369D}" sibTransId="{3C99FB9E-0687-47E5-B4CF-C24C853AA3CE}"/>
    <dgm:cxn modelId="{6492001C-E683-44CF-BD47-E2691E45D53C}" type="presOf" srcId="{4CBF7E20-D64E-4E48-A472-65A1F5AF0988}" destId="{8EC21FBD-A0F6-4ED3-A6EE-0A269359EB7D}" srcOrd="0" destOrd="0" presId="urn:microsoft.com/office/officeart/2005/8/layout/process4"/>
    <dgm:cxn modelId="{D549678C-8622-4F18-AC17-B8A2BD388A15}" srcId="{9AED3A25-822F-4109-9147-762E40ADD92D}" destId="{4CBF7E20-D64E-4E48-A472-65A1F5AF0988}" srcOrd="4" destOrd="0" parTransId="{5DEE6FDE-9849-428A-8F12-3C9249E1A974}" sibTransId="{09A6D6C9-2FF2-4724-A211-CF057146205C}"/>
    <dgm:cxn modelId="{9427E45E-477A-42BF-BAA6-29810369A05E}" type="presOf" srcId="{97AC5849-DBA3-4490-97D0-497614889A9B}" destId="{A19471C5-63D2-42A3-BF3A-7D30636113F1}" srcOrd="0" destOrd="0" presId="urn:microsoft.com/office/officeart/2005/8/layout/process4"/>
    <dgm:cxn modelId="{E473BEE2-C81B-41B8-B2F4-2F434E436679}" type="presOf" srcId="{896C3A8B-25EE-41A5-A1E2-2A779F3BAE3F}" destId="{CE847B37-6D19-43E3-9659-EF7C62624C23}" srcOrd="0" destOrd="0" presId="urn:microsoft.com/office/officeart/2005/8/layout/process4"/>
    <dgm:cxn modelId="{C6D7A9BF-E1BD-4C36-98DC-704CC5C9E4A7}" srcId="{9AED3A25-822F-4109-9147-762E40ADD92D}" destId="{6F5C4B9F-D09D-4FAF-AC9F-46B9A2CF75D6}" srcOrd="2" destOrd="0" parTransId="{AF2D8166-84E5-4E24-A635-53DDEF63AB57}" sibTransId="{BCD2A7DD-CE76-489C-A63A-6FCA3B3CDD63}"/>
    <dgm:cxn modelId="{3056B2D5-6F85-4EC3-B4E6-F42463BB9AEC}" type="presOf" srcId="{6F5C4B9F-D09D-4FAF-AC9F-46B9A2CF75D6}" destId="{C24F73F5-020C-4D9E-A3C5-4C2BA88EFC25}" srcOrd="0" destOrd="0" presId="urn:microsoft.com/office/officeart/2005/8/layout/process4"/>
    <dgm:cxn modelId="{1747757C-16A0-4E78-ADBB-2944EA3B084C}" type="presOf" srcId="{9AED3A25-822F-4109-9147-762E40ADD92D}" destId="{BE226595-BDD5-4A89-9E52-91E0982E75EE}" srcOrd="0" destOrd="0" presId="urn:microsoft.com/office/officeart/2005/8/layout/process4"/>
    <dgm:cxn modelId="{69AC34BE-830E-4139-A5C0-1C47205E3206}" type="presParOf" srcId="{BE226595-BDD5-4A89-9E52-91E0982E75EE}" destId="{F6CA72E2-AEDB-4FF5-97F7-38CAB940D073}" srcOrd="0" destOrd="0" presId="urn:microsoft.com/office/officeart/2005/8/layout/process4"/>
    <dgm:cxn modelId="{D8FABE7E-DD25-4F99-A39E-BC8C27DAACC3}" type="presParOf" srcId="{F6CA72E2-AEDB-4FF5-97F7-38CAB940D073}" destId="{70AEE6A4-CEC1-4D17-B16E-A6AB76F82B57}" srcOrd="0" destOrd="0" presId="urn:microsoft.com/office/officeart/2005/8/layout/process4"/>
    <dgm:cxn modelId="{36518E82-78C9-49DC-85CF-54DBFEA118B5}" type="presParOf" srcId="{BE226595-BDD5-4A89-9E52-91E0982E75EE}" destId="{584F341E-D44E-406D-AD7D-E65E27EC4838}" srcOrd="1" destOrd="0" presId="urn:microsoft.com/office/officeart/2005/8/layout/process4"/>
    <dgm:cxn modelId="{795318EC-0F79-4CDD-8A0D-D499E01B1C29}" type="presParOf" srcId="{BE226595-BDD5-4A89-9E52-91E0982E75EE}" destId="{50670C99-2611-40F6-8A68-7C1EFD92F31D}" srcOrd="2" destOrd="0" presId="urn:microsoft.com/office/officeart/2005/8/layout/process4"/>
    <dgm:cxn modelId="{3CC5D2F6-32AE-4162-BDF8-6F724547261A}" type="presParOf" srcId="{50670C99-2611-40F6-8A68-7C1EFD92F31D}" destId="{92CCB063-EC91-44E7-A15E-FF8A4C4DDC86}" srcOrd="0" destOrd="0" presId="urn:microsoft.com/office/officeart/2005/8/layout/process4"/>
    <dgm:cxn modelId="{106DA8EE-18A1-4657-B646-CB02D76C0FA9}" type="presParOf" srcId="{BE226595-BDD5-4A89-9E52-91E0982E75EE}" destId="{297CA12C-60B8-4C21-BCB1-54AD05DCE368}" srcOrd="3" destOrd="0" presId="urn:microsoft.com/office/officeart/2005/8/layout/process4"/>
    <dgm:cxn modelId="{D18D6D6A-197D-4E9C-ADC0-B2A77FC0C8B5}" type="presParOf" srcId="{BE226595-BDD5-4A89-9E52-91E0982E75EE}" destId="{21BDCA20-281C-467D-B92C-5113DB390AA1}" srcOrd="4" destOrd="0" presId="urn:microsoft.com/office/officeart/2005/8/layout/process4"/>
    <dgm:cxn modelId="{C59511CE-79E4-40C5-AD00-9849610160AC}" type="presParOf" srcId="{21BDCA20-281C-467D-B92C-5113DB390AA1}" destId="{8EC21FBD-A0F6-4ED3-A6EE-0A269359EB7D}" srcOrd="0" destOrd="0" presId="urn:microsoft.com/office/officeart/2005/8/layout/process4"/>
    <dgm:cxn modelId="{CCFC8AC6-F7C3-4FCA-8B91-FFB22436B003}" type="presParOf" srcId="{BE226595-BDD5-4A89-9E52-91E0982E75EE}" destId="{5097D5B9-3430-4A07-9E40-D9E94BDEE240}" srcOrd="5" destOrd="0" presId="urn:microsoft.com/office/officeart/2005/8/layout/process4"/>
    <dgm:cxn modelId="{87D45BAC-0E00-4A54-8576-09B2234B9368}" type="presParOf" srcId="{BE226595-BDD5-4A89-9E52-91E0982E75EE}" destId="{2A495611-773A-4F51-9364-B1681ECA25FA}" srcOrd="6" destOrd="0" presId="urn:microsoft.com/office/officeart/2005/8/layout/process4"/>
    <dgm:cxn modelId="{3A8E585C-675A-47F9-881A-8889E5A4AC50}" type="presParOf" srcId="{2A495611-773A-4F51-9364-B1681ECA25FA}" destId="{684C944B-3E90-4D4E-8425-19E06C996C1F}" srcOrd="0" destOrd="0" presId="urn:microsoft.com/office/officeart/2005/8/layout/process4"/>
    <dgm:cxn modelId="{AE8E30BB-C224-4BB4-9A8E-641665B9D966}" type="presParOf" srcId="{BE226595-BDD5-4A89-9E52-91E0982E75EE}" destId="{A7E43AD8-17D8-4C03-A826-782735C63681}" srcOrd="7" destOrd="0" presId="urn:microsoft.com/office/officeart/2005/8/layout/process4"/>
    <dgm:cxn modelId="{8ED3CAB2-4378-4AD8-A090-4D37CC433FBD}" type="presParOf" srcId="{BE226595-BDD5-4A89-9E52-91E0982E75EE}" destId="{3F5146D1-6322-414E-8A5B-CD1D8B627F80}" srcOrd="8" destOrd="0" presId="urn:microsoft.com/office/officeart/2005/8/layout/process4"/>
    <dgm:cxn modelId="{C70216CF-47F9-4DDE-A8B7-BCF28B5A37AF}" type="presParOf" srcId="{3F5146D1-6322-414E-8A5B-CD1D8B627F80}" destId="{C24F73F5-020C-4D9E-A3C5-4C2BA88EFC25}" srcOrd="0" destOrd="0" presId="urn:microsoft.com/office/officeart/2005/8/layout/process4"/>
    <dgm:cxn modelId="{B3A8AFC2-35FD-4FFA-BFF8-32A6D0460B93}" type="presParOf" srcId="{BE226595-BDD5-4A89-9E52-91E0982E75EE}" destId="{A9FAE2C3-0D20-4E3C-AC7D-04F296E91870}" srcOrd="9" destOrd="0" presId="urn:microsoft.com/office/officeart/2005/8/layout/process4"/>
    <dgm:cxn modelId="{151B72F2-6FC3-4E58-8FA3-58CC4D1A105C}" type="presParOf" srcId="{BE226595-BDD5-4A89-9E52-91E0982E75EE}" destId="{A8D08FC3-53F6-4B81-B5E6-85162866632A}" srcOrd="10" destOrd="0" presId="urn:microsoft.com/office/officeart/2005/8/layout/process4"/>
    <dgm:cxn modelId="{ACB30A21-60E5-4DC1-802C-7CEAB7CDE6F4}" type="presParOf" srcId="{A8D08FC3-53F6-4B81-B5E6-85162866632A}" destId="{CE847B37-6D19-43E3-9659-EF7C62624C23}" srcOrd="0" destOrd="0" presId="urn:microsoft.com/office/officeart/2005/8/layout/process4"/>
    <dgm:cxn modelId="{4811A469-7C22-4AE7-99A6-01D703349DEA}" type="presParOf" srcId="{BE226595-BDD5-4A89-9E52-91E0982E75EE}" destId="{1C05CC98-07E3-4270-9A50-5ECF1344C4FF}" srcOrd="11" destOrd="0" presId="urn:microsoft.com/office/officeart/2005/8/layout/process4"/>
    <dgm:cxn modelId="{26657CF1-991C-4D1D-9332-C7DE15B8844D}" type="presParOf" srcId="{BE226595-BDD5-4A89-9E52-91E0982E75EE}" destId="{6D22C6EC-C3D1-413B-BDAD-C210E11642B7}" srcOrd="12" destOrd="0" presId="urn:microsoft.com/office/officeart/2005/8/layout/process4"/>
    <dgm:cxn modelId="{F0941638-4B04-4DAA-962D-68570714B813}" type="presParOf" srcId="{6D22C6EC-C3D1-413B-BDAD-C210E11642B7}" destId="{A19471C5-63D2-42A3-BF3A-7D30636113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4A871-2EA1-46A7-AD66-5FB92D496C59}" type="doc">
      <dgm:prSet loTypeId="urn:microsoft.com/office/officeart/2005/8/layout/cycle5" loCatId="cycle" qsTypeId="urn:microsoft.com/office/officeart/2005/8/quickstyle/simple3" qsCatId="simple" csTypeId="urn:microsoft.com/office/officeart/2005/8/colors/accent2_2" csCatId="accent2" phldr="1"/>
      <dgm:spPr/>
      <dgm:t>
        <a:bodyPr/>
        <a:lstStyle/>
        <a:p>
          <a:endParaRPr lang="en-ZA"/>
        </a:p>
      </dgm:t>
    </dgm:pt>
    <dgm:pt modelId="{8C323B6A-511B-4ED9-AE6C-0CDFA7F44CD1}">
      <dgm:prSet phldrT="[Text]" custT="1"/>
      <dgm:spPr/>
      <dgm:t>
        <a:bodyPr/>
        <a:lstStyle/>
        <a:p>
          <a:r>
            <a:rPr lang="en-US" sz="1800" b="1" dirty="0" smtClean="0"/>
            <a:t>Scenario Description</a:t>
          </a:r>
          <a:endParaRPr lang="en-ZA" sz="1800" b="1" dirty="0"/>
        </a:p>
      </dgm:t>
    </dgm:pt>
    <dgm:pt modelId="{AAA5DB99-9E74-47C1-91B5-70B6B8FEB927}" type="parTrans" cxnId="{7AF381CD-48AE-4F5C-AFE1-12F648635D84}">
      <dgm:prSet/>
      <dgm:spPr/>
      <dgm:t>
        <a:bodyPr/>
        <a:lstStyle/>
        <a:p>
          <a:endParaRPr lang="en-ZA" sz="1800" b="1"/>
        </a:p>
      </dgm:t>
    </dgm:pt>
    <dgm:pt modelId="{059F7EA2-1910-4C96-B1ED-F142D15A52F9}" type="sibTrans" cxnId="{7AF381CD-48AE-4F5C-AFE1-12F648635D84}">
      <dgm:prSet custT="1"/>
      <dgm:spPr/>
      <dgm:t>
        <a:bodyPr/>
        <a:lstStyle/>
        <a:p>
          <a:endParaRPr lang="en-ZA" sz="1800" b="1"/>
        </a:p>
      </dgm:t>
    </dgm:pt>
    <dgm:pt modelId="{CE93699E-6F28-43FE-B9DB-AA6C95853F3C}">
      <dgm:prSet phldrT="[Text]" custT="1"/>
      <dgm:spPr/>
      <dgm:t>
        <a:bodyPr/>
        <a:lstStyle/>
        <a:p>
          <a:r>
            <a:rPr lang="en-US" sz="1800" b="1" dirty="0" smtClean="0"/>
            <a:t>Assign attributes to </a:t>
          </a:r>
          <a:r>
            <a:rPr lang="en-US" sz="1800" b="1" dirty="0" err="1" smtClean="0"/>
            <a:t>EWR</a:t>
          </a:r>
          <a:r>
            <a:rPr lang="en-US" sz="1800" b="1" dirty="0" smtClean="0"/>
            <a:t> nodes</a:t>
          </a:r>
          <a:endParaRPr lang="en-ZA" sz="1800" b="1" dirty="0"/>
        </a:p>
      </dgm:t>
    </dgm:pt>
    <dgm:pt modelId="{AFA57901-AD7C-41C1-B85A-7375FFED653B}" type="parTrans" cxnId="{4B13A0C8-F931-4063-9D71-B44A9B046B4C}">
      <dgm:prSet/>
      <dgm:spPr/>
      <dgm:t>
        <a:bodyPr/>
        <a:lstStyle/>
        <a:p>
          <a:endParaRPr lang="en-ZA" sz="1800" b="1"/>
        </a:p>
      </dgm:t>
    </dgm:pt>
    <dgm:pt modelId="{FDAA9688-54CB-48E7-AD54-789D3D29C3A2}" type="sibTrans" cxnId="{4B13A0C8-F931-4063-9D71-B44A9B046B4C}">
      <dgm:prSet custT="1"/>
      <dgm:spPr/>
      <dgm:t>
        <a:bodyPr/>
        <a:lstStyle/>
        <a:p>
          <a:endParaRPr lang="en-ZA" sz="1800" b="1"/>
        </a:p>
      </dgm:t>
    </dgm:pt>
    <dgm:pt modelId="{5AC7CC46-1B39-4806-8C65-EC25057B64CF}">
      <dgm:prSet phldrT="[Text]" custT="1"/>
      <dgm:spPr/>
      <dgm:t>
        <a:bodyPr/>
        <a:lstStyle/>
        <a:p>
          <a:pPr>
            <a:spcAft>
              <a:spcPts val="0"/>
            </a:spcAft>
          </a:pPr>
          <a:r>
            <a:rPr lang="en-US" sz="1800" b="1" dirty="0" smtClean="0"/>
            <a:t>Water</a:t>
          </a:r>
        </a:p>
        <a:p>
          <a:pPr>
            <a:spcAft>
              <a:spcPts val="0"/>
            </a:spcAft>
          </a:pPr>
          <a:r>
            <a:rPr lang="en-US" sz="1800" b="1" dirty="0" smtClean="0"/>
            <a:t>Availability Analysis</a:t>
          </a:r>
          <a:endParaRPr lang="en-ZA" sz="1800" b="1" dirty="0"/>
        </a:p>
      </dgm:t>
    </dgm:pt>
    <dgm:pt modelId="{391B7086-DD02-4BC3-99C9-1B25876FB21F}" type="parTrans" cxnId="{803EE7CE-7CC7-47C4-978D-C8C276C4BDCA}">
      <dgm:prSet/>
      <dgm:spPr/>
      <dgm:t>
        <a:bodyPr/>
        <a:lstStyle/>
        <a:p>
          <a:endParaRPr lang="en-ZA" sz="1800" b="1"/>
        </a:p>
      </dgm:t>
    </dgm:pt>
    <dgm:pt modelId="{97AB7E30-46FD-4395-B755-74BB8ECA7E84}" type="sibTrans" cxnId="{803EE7CE-7CC7-47C4-978D-C8C276C4BDCA}">
      <dgm:prSet custT="1"/>
      <dgm:spPr/>
      <dgm:t>
        <a:bodyPr/>
        <a:lstStyle/>
        <a:p>
          <a:endParaRPr lang="en-ZA" sz="1800" b="1"/>
        </a:p>
      </dgm:t>
    </dgm:pt>
    <dgm:pt modelId="{0027AD9A-D9B6-45DE-A139-003D59028E3D}">
      <dgm:prSet phldrT="[Text]" custT="1"/>
      <dgm:spPr/>
      <dgm:t>
        <a:bodyPr/>
        <a:lstStyle/>
        <a:p>
          <a:pPr algn="ctr"/>
          <a:r>
            <a:rPr lang="en-US" sz="1800" b="1" dirty="0" smtClean="0"/>
            <a:t>Estimate Consequences</a:t>
          </a:r>
          <a:endParaRPr lang="en-ZA" sz="1800" b="1" dirty="0"/>
        </a:p>
      </dgm:t>
    </dgm:pt>
    <dgm:pt modelId="{43DCBB64-0B7B-4954-A18C-0C6D0F51C0E2}" type="parTrans" cxnId="{EADF405B-9BB5-4CF3-B7ED-E7322A7D8C1B}">
      <dgm:prSet/>
      <dgm:spPr/>
      <dgm:t>
        <a:bodyPr/>
        <a:lstStyle/>
        <a:p>
          <a:endParaRPr lang="en-ZA" sz="1800" b="1"/>
        </a:p>
      </dgm:t>
    </dgm:pt>
    <dgm:pt modelId="{BCDAF48F-3F02-445F-B4F8-354BAF7BC815}" type="sibTrans" cxnId="{EADF405B-9BB5-4CF3-B7ED-E7322A7D8C1B}">
      <dgm:prSet custT="1"/>
      <dgm:spPr/>
      <dgm:t>
        <a:bodyPr/>
        <a:lstStyle/>
        <a:p>
          <a:endParaRPr lang="en-ZA" sz="1800" b="1"/>
        </a:p>
      </dgm:t>
    </dgm:pt>
    <dgm:pt modelId="{6F139D91-AD9D-46C0-94E2-47AC6848F7BF}">
      <dgm:prSet phldrT="[Text]" custT="1"/>
      <dgm:spPr/>
      <dgm:t>
        <a:bodyPr/>
        <a:lstStyle/>
        <a:p>
          <a:r>
            <a:rPr lang="en-US" sz="1800" b="1" dirty="0" smtClean="0"/>
            <a:t>Rank and </a:t>
          </a:r>
        </a:p>
        <a:p>
          <a:r>
            <a:rPr lang="en-US" sz="1800" b="1" dirty="0" err="1" smtClean="0"/>
            <a:t>optimise</a:t>
          </a:r>
          <a:endParaRPr lang="en-ZA" sz="1800" b="1" dirty="0"/>
        </a:p>
      </dgm:t>
    </dgm:pt>
    <dgm:pt modelId="{F221D192-1B18-4445-A800-053365CB67EE}" type="parTrans" cxnId="{16775B74-291A-40A8-BF9E-E5B744615C82}">
      <dgm:prSet/>
      <dgm:spPr/>
      <dgm:t>
        <a:bodyPr/>
        <a:lstStyle/>
        <a:p>
          <a:endParaRPr lang="en-ZA" sz="1800" b="1"/>
        </a:p>
      </dgm:t>
    </dgm:pt>
    <dgm:pt modelId="{2F3649EB-29B1-4EA8-8ED8-6065323D4AE3}" type="sibTrans" cxnId="{16775B74-291A-40A8-BF9E-E5B744615C82}">
      <dgm:prSet custT="1"/>
      <dgm:spPr/>
      <dgm:t>
        <a:bodyPr/>
        <a:lstStyle/>
        <a:p>
          <a:endParaRPr lang="en-ZA" sz="1800" b="1"/>
        </a:p>
      </dgm:t>
    </dgm:pt>
    <dgm:pt modelId="{6A572EFE-0C45-4684-92A7-1C6229D988C3}">
      <dgm:prSet phldrT="[Text]" custT="1"/>
      <dgm:spPr/>
      <dgm:t>
        <a:bodyPr/>
        <a:lstStyle/>
        <a:p>
          <a:r>
            <a:rPr lang="en-US" sz="1800" b="1" dirty="0" smtClean="0"/>
            <a:t>Formulate Alternative Scenarios </a:t>
          </a:r>
          <a:endParaRPr lang="en-ZA" sz="1800" b="1" dirty="0"/>
        </a:p>
      </dgm:t>
    </dgm:pt>
    <dgm:pt modelId="{B94A1D6C-7FD6-4755-914F-D705DC0CFC10}" type="parTrans" cxnId="{AD880CEB-54B4-48B4-86DA-1611096FE3F8}">
      <dgm:prSet/>
      <dgm:spPr/>
      <dgm:t>
        <a:bodyPr/>
        <a:lstStyle/>
        <a:p>
          <a:endParaRPr lang="en-ZA" sz="1800" b="1"/>
        </a:p>
      </dgm:t>
    </dgm:pt>
    <dgm:pt modelId="{7BA33C04-6255-45D4-A04D-4EAD2B379DC5}" type="sibTrans" cxnId="{AD880CEB-54B4-48B4-86DA-1611096FE3F8}">
      <dgm:prSet/>
      <dgm:spPr/>
      <dgm:t>
        <a:bodyPr/>
        <a:lstStyle/>
        <a:p>
          <a:endParaRPr lang="en-ZA" sz="1800" b="1"/>
        </a:p>
      </dgm:t>
    </dgm:pt>
    <dgm:pt modelId="{F858138B-DCB5-4B8D-802C-EB22908522F7}" type="pres">
      <dgm:prSet presAssocID="{AF74A871-2EA1-46A7-AD66-5FB92D496C59}" presName="cycle" presStyleCnt="0">
        <dgm:presLayoutVars>
          <dgm:dir/>
          <dgm:resizeHandles val="exact"/>
        </dgm:presLayoutVars>
      </dgm:prSet>
      <dgm:spPr/>
      <dgm:t>
        <a:bodyPr/>
        <a:lstStyle/>
        <a:p>
          <a:endParaRPr lang="en-ZA"/>
        </a:p>
      </dgm:t>
    </dgm:pt>
    <dgm:pt modelId="{6912DA26-3822-488D-AF04-6C8E35CB3B22}" type="pres">
      <dgm:prSet presAssocID="{8C323B6A-511B-4ED9-AE6C-0CDFA7F44CD1}" presName="node" presStyleLbl="node1" presStyleIdx="0" presStyleCnt="6" custScaleX="123767" custScaleY="93138">
        <dgm:presLayoutVars>
          <dgm:bulletEnabled val="1"/>
        </dgm:presLayoutVars>
      </dgm:prSet>
      <dgm:spPr/>
      <dgm:t>
        <a:bodyPr/>
        <a:lstStyle/>
        <a:p>
          <a:endParaRPr lang="en-ZA"/>
        </a:p>
      </dgm:t>
    </dgm:pt>
    <dgm:pt modelId="{F2138F7E-B772-407C-B545-D26948FE31BC}" type="pres">
      <dgm:prSet presAssocID="{8C323B6A-511B-4ED9-AE6C-0CDFA7F44CD1}" presName="spNode" presStyleCnt="0"/>
      <dgm:spPr/>
      <dgm:t>
        <a:bodyPr/>
        <a:lstStyle/>
        <a:p>
          <a:endParaRPr lang="en-GB"/>
        </a:p>
      </dgm:t>
    </dgm:pt>
    <dgm:pt modelId="{B4666AD3-ADF2-41C4-B9B5-801FA4562054}" type="pres">
      <dgm:prSet presAssocID="{059F7EA2-1910-4C96-B1ED-F142D15A52F9}" presName="sibTrans" presStyleLbl="sibTrans1D1" presStyleIdx="0" presStyleCnt="6"/>
      <dgm:spPr/>
      <dgm:t>
        <a:bodyPr/>
        <a:lstStyle/>
        <a:p>
          <a:endParaRPr lang="en-ZA"/>
        </a:p>
      </dgm:t>
    </dgm:pt>
    <dgm:pt modelId="{0033959B-BDB9-4B27-941A-F99DA8B8AA1A}" type="pres">
      <dgm:prSet presAssocID="{CE93699E-6F28-43FE-B9DB-AA6C95853F3C}" presName="node" presStyleLbl="node1" presStyleIdx="1" presStyleCnt="6" custScaleX="119444" custScaleY="133877">
        <dgm:presLayoutVars>
          <dgm:bulletEnabled val="1"/>
        </dgm:presLayoutVars>
      </dgm:prSet>
      <dgm:spPr/>
      <dgm:t>
        <a:bodyPr/>
        <a:lstStyle/>
        <a:p>
          <a:endParaRPr lang="en-ZA"/>
        </a:p>
      </dgm:t>
    </dgm:pt>
    <dgm:pt modelId="{8ADDFB73-2613-4D40-824B-9D0F11EC1D0C}" type="pres">
      <dgm:prSet presAssocID="{CE93699E-6F28-43FE-B9DB-AA6C95853F3C}" presName="spNode" presStyleCnt="0"/>
      <dgm:spPr/>
      <dgm:t>
        <a:bodyPr/>
        <a:lstStyle/>
        <a:p>
          <a:endParaRPr lang="en-GB"/>
        </a:p>
      </dgm:t>
    </dgm:pt>
    <dgm:pt modelId="{E7DC2B4A-41D4-4521-8EE6-E162045F98BB}" type="pres">
      <dgm:prSet presAssocID="{FDAA9688-54CB-48E7-AD54-789D3D29C3A2}" presName="sibTrans" presStyleLbl="sibTrans1D1" presStyleIdx="1" presStyleCnt="6"/>
      <dgm:spPr/>
      <dgm:t>
        <a:bodyPr/>
        <a:lstStyle/>
        <a:p>
          <a:endParaRPr lang="en-ZA"/>
        </a:p>
      </dgm:t>
    </dgm:pt>
    <dgm:pt modelId="{FFBD9622-8F0A-452F-AF32-BFA49954DC6E}" type="pres">
      <dgm:prSet presAssocID="{5AC7CC46-1B39-4806-8C65-EC25057B64CF}" presName="node" presStyleLbl="node1" presStyleIdx="2" presStyleCnt="6" custScaleX="119444" custScaleY="133877">
        <dgm:presLayoutVars>
          <dgm:bulletEnabled val="1"/>
        </dgm:presLayoutVars>
      </dgm:prSet>
      <dgm:spPr/>
      <dgm:t>
        <a:bodyPr/>
        <a:lstStyle/>
        <a:p>
          <a:endParaRPr lang="en-ZA"/>
        </a:p>
      </dgm:t>
    </dgm:pt>
    <dgm:pt modelId="{E376851A-4F0C-4602-94F3-E58F15D543A6}" type="pres">
      <dgm:prSet presAssocID="{5AC7CC46-1B39-4806-8C65-EC25057B64CF}" presName="spNode" presStyleCnt="0"/>
      <dgm:spPr/>
      <dgm:t>
        <a:bodyPr/>
        <a:lstStyle/>
        <a:p>
          <a:endParaRPr lang="en-GB"/>
        </a:p>
      </dgm:t>
    </dgm:pt>
    <dgm:pt modelId="{B9A3A5A9-DAB5-4DAE-82B1-36E4C0C0CA71}" type="pres">
      <dgm:prSet presAssocID="{97AB7E30-46FD-4395-B755-74BB8ECA7E84}" presName="sibTrans" presStyleLbl="sibTrans1D1" presStyleIdx="2" presStyleCnt="6"/>
      <dgm:spPr/>
      <dgm:t>
        <a:bodyPr/>
        <a:lstStyle/>
        <a:p>
          <a:endParaRPr lang="en-ZA"/>
        </a:p>
      </dgm:t>
    </dgm:pt>
    <dgm:pt modelId="{A37108FF-6CD9-4AFD-B1F2-16F6E11E7426}" type="pres">
      <dgm:prSet presAssocID="{0027AD9A-D9B6-45DE-A139-003D59028E3D}" presName="node" presStyleLbl="node1" presStyleIdx="3" presStyleCnt="6" custScaleX="119444" custScaleY="168300">
        <dgm:presLayoutVars>
          <dgm:bulletEnabled val="1"/>
        </dgm:presLayoutVars>
      </dgm:prSet>
      <dgm:spPr/>
      <dgm:t>
        <a:bodyPr/>
        <a:lstStyle/>
        <a:p>
          <a:endParaRPr lang="en-ZA"/>
        </a:p>
      </dgm:t>
    </dgm:pt>
    <dgm:pt modelId="{5C0720B0-20C2-457C-93DA-D82A8F8D4F88}" type="pres">
      <dgm:prSet presAssocID="{0027AD9A-D9B6-45DE-A139-003D59028E3D}" presName="spNode" presStyleCnt="0"/>
      <dgm:spPr/>
      <dgm:t>
        <a:bodyPr/>
        <a:lstStyle/>
        <a:p>
          <a:endParaRPr lang="en-GB"/>
        </a:p>
      </dgm:t>
    </dgm:pt>
    <dgm:pt modelId="{7D5D0BD2-CA91-4ECD-B524-630758CF1EAC}" type="pres">
      <dgm:prSet presAssocID="{BCDAF48F-3F02-445F-B4F8-354BAF7BC815}" presName="sibTrans" presStyleLbl="sibTrans1D1" presStyleIdx="3" presStyleCnt="6"/>
      <dgm:spPr/>
      <dgm:t>
        <a:bodyPr/>
        <a:lstStyle/>
        <a:p>
          <a:endParaRPr lang="en-ZA"/>
        </a:p>
      </dgm:t>
    </dgm:pt>
    <dgm:pt modelId="{C61737EE-29E1-4C43-9537-2EA529BB9968}" type="pres">
      <dgm:prSet presAssocID="{6F139D91-AD9D-46C0-94E2-47AC6848F7BF}" presName="node" presStyleLbl="node1" presStyleIdx="4" presStyleCnt="6" custScaleX="119444" custScaleY="133877" custRadScaleRad="120734" custRadScaleInc="26138">
        <dgm:presLayoutVars>
          <dgm:bulletEnabled val="1"/>
        </dgm:presLayoutVars>
      </dgm:prSet>
      <dgm:spPr/>
      <dgm:t>
        <a:bodyPr/>
        <a:lstStyle/>
        <a:p>
          <a:endParaRPr lang="en-ZA"/>
        </a:p>
      </dgm:t>
    </dgm:pt>
    <dgm:pt modelId="{8660DAFA-C8D5-4A40-8A15-242CB68323B1}" type="pres">
      <dgm:prSet presAssocID="{6F139D91-AD9D-46C0-94E2-47AC6848F7BF}" presName="spNode" presStyleCnt="0"/>
      <dgm:spPr/>
      <dgm:t>
        <a:bodyPr/>
        <a:lstStyle/>
        <a:p>
          <a:endParaRPr lang="en-GB"/>
        </a:p>
      </dgm:t>
    </dgm:pt>
    <dgm:pt modelId="{19C3EEAA-D7FB-408C-B90B-BDC5EE60DC48}" type="pres">
      <dgm:prSet presAssocID="{2F3649EB-29B1-4EA8-8ED8-6065323D4AE3}" presName="sibTrans" presStyleLbl="sibTrans1D1" presStyleIdx="4" presStyleCnt="6"/>
      <dgm:spPr/>
      <dgm:t>
        <a:bodyPr/>
        <a:lstStyle/>
        <a:p>
          <a:endParaRPr lang="en-ZA"/>
        </a:p>
      </dgm:t>
    </dgm:pt>
    <dgm:pt modelId="{05F38450-EEAB-4AE4-87A7-69F3CB88677E}" type="pres">
      <dgm:prSet presAssocID="{6A572EFE-0C45-4684-92A7-1C6229D988C3}" presName="node" presStyleLbl="node1" presStyleIdx="5" presStyleCnt="6" custScaleX="119444" custScaleY="133877" custRadScaleRad="120244" custRadScaleInc="-28691">
        <dgm:presLayoutVars>
          <dgm:bulletEnabled val="1"/>
        </dgm:presLayoutVars>
      </dgm:prSet>
      <dgm:spPr/>
      <dgm:t>
        <a:bodyPr/>
        <a:lstStyle/>
        <a:p>
          <a:endParaRPr lang="en-ZA"/>
        </a:p>
      </dgm:t>
    </dgm:pt>
    <dgm:pt modelId="{E65F8644-8450-4EBC-A10A-614E1E38AF66}" type="pres">
      <dgm:prSet presAssocID="{6A572EFE-0C45-4684-92A7-1C6229D988C3}" presName="spNode" presStyleCnt="0"/>
      <dgm:spPr/>
      <dgm:t>
        <a:bodyPr/>
        <a:lstStyle/>
        <a:p>
          <a:endParaRPr lang="en-GB"/>
        </a:p>
      </dgm:t>
    </dgm:pt>
    <dgm:pt modelId="{C12108A6-D945-4B5D-B0A4-1E1496B58625}" type="pres">
      <dgm:prSet presAssocID="{7BA33C04-6255-45D4-A04D-4EAD2B379DC5}" presName="sibTrans" presStyleLbl="sibTrans1D1" presStyleIdx="5" presStyleCnt="6"/>
      <dgm:spPr/>
      <dgm:t>
        <a:bodyPr/>
        <a:lstStyle/>
        <a:p>
          <a:endParaRPr lang="en-ZA"/>
        </a:p>
      </dgm:t>
    </dgm:pt>
  </dgm:ptLst>
  <dgm:cxnLst>
    <dgm:cxn modelId="{803EE7CE-7CC7-47C4-978D-C8C276C4BDCA}" srcId="{AF74A871-2EA1-46A7-AD66-5FB92D496C59}" destId="{5AC7CC46-1B39-4806-8C65-EC25057B64CF}" srcOrd="2" destOrd="0" parTransId="{391B7086-DD02-4BC3-99C9-1B25876FB21F}" sibTransId="{97AB7E30-46FD-4395-B755-74BB8ECA7E84}"/>
    <dgm:cxn modelId="{4B13A0C8-F931-4063-9D71-B44A9B046B4C}" srcId="{AF74A871-2EA1-46A7-AD66-5FB92D496C59}" destId="{CE93699E-6F28-43FE-B9DB-AA6C95853F3C}" srcOrd="1" destOrd="0" parTransId="{AFA57901-AD7C-41C1-B85A-7375FFED653B}" sibTransId="{FDAA9688-54CB-48E7-AD54-789D3D29C3A2}"/>
    <dgm:cxn modelId="{BBDC9002-95C7-4003-971D-98E195020BBE}" type="presOf" srcId="{059F7EA2-1910-4C96-B1ED-F142D15A52F9}" destId="{B4666AD3-ADF2-41C4-B9B5-801FA4562054}" srcOrd="0" destOrd="0" presId="urn:microsoft.com/office/officeart/2005/8/layout/cycle5"/>
    <dgm:cxn modelId="{29E56E43-9B61-4EAF-9060-AE0DD792E85B}" type="presOf" srcId="{6A572EFE-0C45-4684-92A7-1C6229D988C3}" destId="{05F38450-EEAB-4AE4-87A7-69F3CB88677E}" srcOrd="0" destOrd="0" presId="urn:microsoft.com/office/officeart/2005/8/layout/cycle5"/>
    <dgm:cxn modelId="{26A08191-06A4-4757-A2A6-CEE2D7D121CA}" type="presOf" srcId="{CE93699E-6F28-43FE-B9DB-AA6C95853F3C}" destId="{0033959B-BDB9-4B27-941A-F99DA8B8AA1A}" srcOrd="0" destOrd="0" presId="urn:microsoft.com/office/officeart/2005/8/layout/cycle5"/>
    <dgm:cxn modelId="{EF853827-FBA2-4116-9A52-9D9DF3AEB46F}" type="presOf" srcId="{5AC7CC46-1B39-4806-8C65-EC25057B64CF}" destId="{FFBD9622-8F0A-452F-AF32-BFA49954DC6E}" srcOrd="0" destOrd="0" presId="urn:microsoft.com/office/officeart/2005/8/layout/cycle5"/>
    <dgm:cxn modelId="{0B7E0C07-BBB4-4669-B216-440753FAA42E}" type="presOf" srcId="{BCDAF48F-3F02-445F-B4F8-354BAF7BC815}" destId="{7D5D0BD2-CA91-4ECD-B524-630758CF1EAC}" srcOrd="0" destOrd="0" presId="urn:microsoft.com/office/officeart/2005/8/layout/cycle5"/>
    <dgm:cxn modelId="{410C8870-2403-4785-9469-847A3A6E4835}" type="presOf" srcId="{6F139D91-AD9D-46C0-94E2-47AC6848F7BF}" destId="{C61737EE-29E1-4C43-9537-2EA529BB9968}" srcOrd="0" destOrd="0" presId="urn:microsoft.com/office/officeart/2005/8/layout/cycle5"/>
    <dgm:cxn modelId="{2635D086-36A6-47B6-A9DC-C4CF7F7925D4}" type="presOf" srcId="{FDAA9688-54CB-48E7-AD54-789D3D29C3A2}" destId="{E7DC2B4A-41D4-4521-8EE6-E162045F98BB}" srcOrd="0" destOrd="0" presId="urn:microsoft.com/office/officeart/2005/8/layout/cycle5"/>
    <dgm:cxn modelId="{EADF405B-9BB5-4CF3-B7ED-E7322A7D8C1B}" srcId="{AF74A871-2EA1-46A7-AD66-5FB92D496C59}" destId="{0027AD9A-D9B6-45DE-A139-003D59028E3D}" srcOrd="3" destOrd="0" parTransId="{43DCBB64-0B7B-4954-A18C-0C6D0F51C0E2}" sibTransId="{BCDAF48F-3F02-445F-B4F8-354BAF7BC815}"/>
    <dgm:cxn modelId="{AD880CEB-54B4-48B4-86DA-1611096FE3F8}" srcId="{AF74A871-2EA1-46A7-AD66-5FB92D496C59}" destId="{6A572EFE-0C45-4684-92A7-1C6229D988C3}" srcOrd="5" destOrd="0" parTransId="{B94A1D6C-7FD6-4755-914F-D705DC0CFC10}" sibTransId="{7BA33C04-6255-45D4-A04D-4EAD2B379DC5}"/>
    <dgm:cxn modelId="{16775B74-291A-40A8-BF9E-E5B744615C82}" srcId="{AF74A871-2EA1-46A7-AD66-5FB92D496C59}" destId="{6F139D91-AD9D-46C0-94E2-47AC6848F7BF}" srcOrd="4" destOrd="0" parTransId="{F221D192-1B18-4445-A800-053365CB67EE}" sibTransId="{2F3649EB-29B1-4EA8-8ED8-6065323D4AE3}"/>
    <dgm:cxn modelId="{58A92479-A654-44C3-812D-0B71DBE0BC69}" type="presOf" srcId="{2F3649EB-29B1-4EA8-8ED8-6065323D4AE3}" destId="{19C3EEAA-D7FB-408C-B90B-BDC5EE60DC48}" srcOrd="0" destOrd="0" presId="urn:microsoft.com/office/officeart/2005/8/layout/cycle5"/>
    <dgm:cxn modelId="{1E257A90-F9F7-4598-A253-06DC9607EDD4}" type="presOf" srcId="{7BA33C04-6255-45D4-A04D-4EAD2B379DC5}" destId="{C12108A6-D945-4B5D-B0A4-1E1496B58625}" srcOrd="0" destOrd="0" presId="urn:microsoft.com/office/officeart/2005/8/layout/cycle5"/>
    <dgm:cxn modelId="{7AF381CD-48AE-4F5C-AFE1-12F648635D84}" srcId="{AF74A871-2EA1-46A7-AD66-5FB92D496C59}" destId="{8C323B6A-511B-4ED9-AE6C-0CDFA7F44CD1}" srcOrd="0" destOrd="0" parTransId="{AAA5DB99-9E74-47C1-91B5-70B6B8FEB927}" sibTransId="{059F7EA2-1910-4C96-B1ED-F142D15A52F9}"/>
    <dgm:cxn modelId="{AED07689-C84E-466C-8421-7FD06E8A1258}" type="presOf" srcId="{AF74A871-2EA1-46A7-AD66-5FB92D496C59}" destId="{F858138B-DCB5-4B8D-802C-EB22908522F7}" srcOrd="0" destOrd="0" presId="urn:microsoft.com/office/officeart/2005/8/layout/cycle5"/>
    <dgm:cxn modelId="{B670CFFB-69FD-4A0A-9562-F145B20DDEB7}" type="presOf" srcId="{8C323B6A-511B-4ED9-AE6C-0CDFA7F44CD1}" destId="{6912DA26-3822-488D-AF04-6C8E35CB3B22}" srcOrd="0" destOrd="0" presId="urn:microsoft.com/office/officeart/2005/8/layout/cycle5"/>
    <dgm:cxn modelId="{8C2B7E75-4BC6-42DB-8051-A5534AB6A31D}" type="presOf" srcId="{0027AD9A-D9B6-45DE-A139-003D59028E3D}" destId="{A37108FF-6CD9-4AFD-B1F2-16F6E11E7426}" srcOrd="0" destOrd="0" presId="urn:microsoft.com/office/officeart/2005/8/layout/cycle5"/>
    <dgm:cxn modelId="{8598579C-66E1-4006-812B-B3F10A4D974B}" type="presOf" srcId="{97AB7E30-46FD-4395-B755-74BB8ECA7E84}" destId="{B9A3A5A9-DAB5-4DAE-82B1-36E4C0C0CA71}" srcOrd="0" destOrd="0" presId="urn:microsoft.com/office/officeart/2005/8/layout/cycle5"/>
    <dgm:cxn modelId="{FEF6D3F5-7A4A-418E-BB9A-3A5BED0CD951}" type="presParOf" srcId="{F858138B-DCB5-4B8D-802C-EB22908522F7}" destId="{6912DA26-3822-488D-AF04-6C8E35CB3B22}" srcOrd="0" destOrd="0" presId="urn:microsoft.com/office/officeart/2005/8/layout/cycle5"/>
    <dgm:cxn modelId="{5BC83AC4-E4A7-455B-95EE-64195581B57C}" type="presParOf" srcId="{F858138B-DCB5-4B8D-802C-EB22908522F7}" destId="{F2138F7E-B772-407C-B545-D26948FE31BC}" srcOrd="1" destOrd="0" presId="urn:microsoft.com/office/officeart/2005/8/layout/cycle5"/>
    <dgm:cxn modelId="{E338D30D-A2D7-4B4C-9D81-5BE4448F1BC8}" type="presParOf" srcId="{F858138B-DCB5-4B8D-802C-EB22908522F7}" destId="{B4666AD3-ADF2-41C4-B9B5-801FA4562054}" srcOrd="2" destOrd="0" presId="urn:microsoft.com/office/officeart/2005/8/layout/cycle5"/>
    <dgm:cxn modelId="{F5F6CB10-261A-4A3C-9B7D-84DA3860449B}" type="presParOf" srcId="{F858138B-DCB5-4B8D-802C-EB22908522F7}" destId="{0033959B-BDB9-4B27-941A-F99DA8B8AA1A}" srcOrd="3" destOrd="0" presId="urn:microsoft.com/office/officeart/2005/8/layout/cycle5"/>
    <dgm:cxn modelId="{B94BF963-7F80-46C0-9D0F-185D9F9DA939}" type="presParOf" srcId="{F858138B-DCB5-4B8D-802C-EB22908522F7}" destId="{8ADDFB73-2613-4D40-824B-9D0F11EC1D0C}" srcOrd="4" destOrd="0" presId="urn:microsoft.com/office/officeart/2005/8/layout/cycle5"/>
    <dgm:cxn modelId="{5AD7F51A-0DAF-4BC2-94E7-D66743FD9788}" type="presParOf" srcId="{F858138B-DCB5-4B8D-802C-EB22908522F7}" destId="{E7DC2B4A-41D4-4521-8EE6-E162045F98BB}" srcOrd="5" destOrd="0" presId="urn:microsoft.com/office/officeart/2005/8/layout/cycle5"/>
    <dgm:cxn modelId="{E126A472-EB9C-42E0-A606-502293830365}" type="presParOf" srcId="{F858138B-DCB5-4B8D-802C-EB22908522F7}" destId="{FFBD9622-8F0A-452F-AF32-BFA49954DC6E}" srcOrd="6" destOrd="0" presId="urn:microsoft.com/office/officeart/2005/8/layout/cycle5"/>
    <dgm:cxn modelId="{048E1879-F22A-49DE-BD8F-0236B57F83E7}" type="presParOf" srcId="{F858138B-DCB5-4B8D-802C-EB22908522F7}" destId="{E376851A-4F0C-4602-94F3-E58F15D543A6}" srcOrd="7" destOrd="0" presId="urn:microsoft.com/office/officeart/2005/8/layout/cycle5"/>
    <dgm:cxn modelId="{040D86D5-BD12-4287-8322-6DD0176E9836}" type="presParOf" srcId="{F858138B-DCB5-4B8D-802C-EB22908522F7}" destId="{B9A3A5A9-DAB5-4DAE-82B1-36E4C0C0CA71}" srcOrd="8" destOrd="0" presId="urn:microsoft.com/office/officeart/2005/8/layout/cycle5"/>
    <dgm:cxn modelId="{A8D6C732-2125-4794-A8EF-C4295737401B}" type="presParOf" srcId="{F858138B-DCB5-4B8D-802C-EB22908522F7}" destId="{A37108FF-6CD9-4AFD-B1F2-16F6E11E7426}" srcOrd="9" destOrd="0" presId="urn:microsoft.com/office/officeart/2005/8/layout/cycle5"/>
    <dgm:cxn modelId="{AB845A16-B1CC-4763-95F0-36F9530242D5}" type="presParOf" srcId="{F858138B-DCB5-4B8D-802C-EB22908522F7}" destId="{5C0720B0-20C2-457C-93DA-D82A8F8D4F88}" srcOrd="10" destOrd="0" presId="urn:microsoft.com/office/officeart/2005/8/layout/cycle5"/>
    <dgm:cxn modelId="{9E49F7E3-348D-4FC2-8B2C-5F751128DA66}" type="presParOf" srcId="{F858138B-DCB5-4B8D-802C-EB22908522F7}" destId="{7D5D0BD2-CA91-4ECD-B524-630758CF1EAC}" srcOrd="11" destOrd="0" presId="urn:microsoft.com/office/officeart/2005/8/layout/cycle5"/>
    <dgm:cxn modelId="{B109EEC8-EC71-4150-BC64-AB252334DDAD}" type="presParOf" srcId="{F858138B-DCB5-4B8D-802C-EB22908522F7}" destId="{C61737EE-29E1-4C43-9537-2EA529BB9968}" srcOrd="12" destOrd="0" presId="urn:microsoft.com/office/officeart/2005/8/layout/cycle5"/>
    <dgm:cxn modelId="{7F2778E2-8585-41C3-B883-8410D4152E40}" type="presParOf" srcId="{F858138B-DCB5-4B8D-802C-EB22908522F7}" destId="{8660DAFA-C8D5-4A40-8A15-242CB68323B1}" srcOrd="13" destOrd="0" presId="urn:microsoft.com/office/officeart/2005/8/layout/cycle5"/>
    <dgm:cxn modelId="{6844F1F8-EA5B-4DBD-8D7D-1AB4ABBF7D33}" type="presParOf" srcId="{F858138B-DCB5-4B8D-802C-EB22908522F7}" destId="{19C3EEAA-D7FB-408C-B90B-BDC5EE60DC48}" srcOrd="14" destOrd="0" presId="urn:microsoft.com/office/officeart/2005/8/layout/cycle5"/>
    <dgm:cxn modelId="{5BE9AFE4-73C9-4E2C-8E4A-D0DDB8CE1573}" type="presParOf" srcId="{F858138B-DCB5-4B8D-802C-EB22908522F7}" destId="{05F38450-EEAB-4AE4-87A7-69F3CB88677E}" srcOrd="15" destOrd="0" presId="urn:microsoft.com/office/officeart/2005/8/layout/cycle5"/>
    <dgm:cxn modelId="{46B9B258-4392-4E03-A734-F7E1E4E4C6E2}" type="presParOf" srcId="{F858138B-DCB5-4B8D-802C-EB22908522F7}" destId="{E65F8644-8450-4EBC-A10A-614E1E38AF66}" srcOrd="16" destOrd="0" presId="urn:microsoft.com/office/officeart/2005/8/layout/cycle5"/>
    <dgm:cxn modelId="{8E59ED93-384E-466E-8553-2791C2A0046D}" type="presParOf" srcId="{F858138B-DCB5-4B8D-802C-EB22908522F7}" destId="{C12108A6-D945-4B5D-B0A4-1E1496B58625}"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82F29-F05D-43F0-B617-BB402936CF3A}" type="doc">
      <dgm:prSet loTypeId="urn:microsoft.com/office/officeart/2005/8/layout/hProcess9" loCatId="process" qsTypeId="urn:microsoft.com/office/officeart/2005/8/quickstyle/simple3" qsCatId="simple" csTypeId="urn:microsoft.com/office/officeart/2005/8/colors/accent2_2" csCatId="accent2" phldr="1"/>
      <dgm:spPr/>
    </dgm:pt>
    <dgm:pt modelId="{4D5EEBF3-10D9-4DC1-834B-08E7A44CE994}">
      <dgm:prSet phldrT="[Text]" custT="1"/>
      <dgm:spPr/>
      <dgm:t>
        <a:bodyPr/>
        <a:lstStyle/>
        <a:p>
          <a:r>
            <a:rPr lang="en-US" sz="1600" b="1" dirty="0" smtClean="0"/>
            <a:t>Select Scenario Subset</a:t>
          </a:r>
          <a:endParaRPr lang="en-ZA" sz="1600" b="1" dirty="0"/>
        </a:p>
      </dgm:t>
    </dgm:pt>
    <dgm:pt modelId="{1BEF03BC-6B2D-40E2-9763-D32155C46F3B}" type="parTrans" cxnId="{6479C4E6-AC52-4327-ACD4-6D909D4A5CBD}">
      <dgm:prSet/>
      <dgm:spPr/>
      <dgm:t>
        <a:bodyPr/>
        <a:lstStyle/>
        <a:p>
          <a:endParaRPr lang="en-ZA" sz="1600" b="1"/>
        </a:p>
      </dgm:t>
    </dgm:pt>
    <dgm:pt modelId="{828C4DBC-92C2-4EBF-B5E4-163F1D192E11}" type="sibTrans" cxnId="{6479C4E6-AC52-4327-ACD4-6D909D4A5CBD}">
      <dgm:prSet/>
      <dgm:spPr/>
      <dgm:t>
        <a:bodyPr/>
        <a:lstStyle/>
        <a:p>
          <a:endParaRPr lang="en-ZA" sz="1600" b="1"/>
        </a:p>
      </dgm:t>
    </dgm:pt>
    <dgm:pt modelId="{BD0993B7-5475-4BC9-92D5-AC32C2E861AB}">
      <dgm:prSet phldrT="[Text]" custT="1"/>
      <dgm:spPr/>
      <dgm:t>
        <a:bodyPr/>
        <a:lstStyle/>
        <a:p>
          <a:r>
            <a:rPr lang="en-US" sz="1600" b="1" dirty="0" smtClean="0"/>
            <a:t>Stakeholder Evaluation</a:t>
          </a:r>
          <a:endParaRPr lang="en-ZA" sz="1600" b="1" dirty="0"/>
        </a:p>
      </dgm:t>
    </dgm:pt>
    <dgm:pt modelId="{DD3E00BB-E37D-4848-BB6A-4273F59D6C5D}" type="sibTrans" cxnId="{33D2C9A4-79E0-49D1-9A78-1FEB3109EE6C}">
      <dgm:prSet/>
      <dgm:spPr/>
      <dgm:t>
        <a:bodyPr/>
        <a:lstStyle/>
        <a:p>
          <a:endParaRPr lang="en-ZA" sz="1600" b="1"/>
        </a:p>
      </dgm:t>
    </dgm:pt>
    <dgm:pt modelId="{7CD85954-CE41-4540-AA96-BC2D0E9FDF0D}" type="parTrans" cxnId="{33D2C9A4-79E0-49D1-9A78-1FEB3109EE6C}">
      <dgm:prSet/>
      <dgm:spPr/>
      <dgm:t>
        <a:bodyPr/>
        <a:lstStyle/>
        <a:p>
          <a:endParaRPr lang="en-ZA" sz="1600" b="1"/>
        </a:p>
      </dgm:t>
    </dgm:pt>
    <dgm:pt modelId="{A0E1C9DE-0BA4-48A8-9A99-A82EEB8BABE8}" type="pres">
      <dgm:prSet presAssocID="{0FF82F29-F05D-43F0-B617-BB402936CF3A}" presName="CompostProcess" presStyleCnt="0">
        <dgm:presLayoutVars>
          <dgm:dir/>
          <dgm:resizeHandles val="exact"/>
        </dgm:presLayoutVars>
      </dgm:prSet>
      <dgm:spPr/>
    </dgm:pt>
    <dgm:pt modelId="{E22A732D-F955-4AEA-875F-61F2D6BB6A71}" type="pres">
      <dgm:prSet presAssocID="{0FF82F29-F05D-43F0-B617-BB402936CF3A}" presName="arrow" presStyleLbl="bgShp" presStyleIdx="0" presStyleCnt="1" custLinFactNeighborX="8824" custLinFactNeighborY="-641"/>
      <dgm:spPr>
        <a:solidFill>
          <a:schemeClr val="accent2">
            <a:tint val="40000"/>
            <a:hueOff val="0"/>
            <a:satOff val="0"/>
            <a:lumOff val="0"/>
            <a:alpha val="40000"/>
          </a:schemeClr>
        </a:solidFill>
      </dgm:spPr>
    </dgm:pt>
    <dgm:pt modelId="{A41150A2-D71B-4650-BD39-A3F3CA4A5986}" type="pres">
      <dgm:prSet presAssocID="{0FF82F29-F05D-43F0-B617-BB402936CF3A}" presName="linearProcess" presStyleCnt="0"/>
      <dgm:spPr/>
    </dgm:pt>
    <dgm:pt modelId="{F42D5623-047E-47C6-AE7A-67A235ACDC58}" type="pres">
      <dgm:prSet presAssocID="{4D5EEBF3-10D9-4DC1-834B-08E7A44CE994}" presName="textNode" presStyleLbl="node1" presStyleIdx="0" presStyleCnt="2">
        <dgm:presLayoutVars>
          <dgm:bulletEnabled val="1"/>
        </dgm:presLayoutVars>
      </dgm:prSet>
      <dgm:spPr/>
      <dgm:t>
        <a:bodyPr/>
        <a:lstStyle/>
        <a:p>
          <a:endParaRPr lang="en-ZA"/>
        </a:p>
      </dgm:t>
    </dgm:pt>
    <dgm:pt modelId="{346B127A-3302-4481-A382-A49CF9EEC022}" type="pres">
      <dgm:prSet presAssocID="{828C4DBC-92C2-4EBF-B5E4-163F1D192E11}" presName="sibTrans" presStyleCnt="0"/>
      <dgm:spPr/>
    </dgm:pt>
    <dgm:pt modelId="{B60CC678-6AE5-459D-93B7-A1176BAFE50D}" type="pres">
      <dgm:prSet presAssocID="{BD0993B7-5475-4BC9-92D5-AC32C2E861AB}" presName="textNode" presStyleLbl="node1" presStyleIdx="1" presStyleCnt="2">
        <dgm:presLayoutVars>
          <dgm:bulletEnabled val="1"/>
        </dgm:presLayoutVars>
      </dgm:prSet>
      <dgm:spPr/>
      <dgm:t>
        <a:bodyPr/>
        <a:lstStyle/>
        <a:p>
          <a:endParaRPr lang="en-ZA"/>
        </a:p>
      </dgm:t>
    </dgm:pt>
  </dgm:ptLst>
  <dgm:cxnLst>
    <dgm:cxn modelId="{104571A0-DAFB-4366-A314-5179B9B39A5D}" type="presOf" srcId="{BD0993B7-5475-4BC9-92D5-AC32C2E861AB}" destId="{B60CC678-6AE5-459D-93B7-A1176BAFE50D}" srcOrd="0" destOrd="0" presId="urn:microsoft.com/office/officeart/2005/8/layout/hProcess9"/>
    <dgm:cxn modelId="{33D2C9A4-79E0-49D1-9A78-1FEB3109EE6C}" srcId="{0FF82F29-F05D-43F0-B617-BB402936CF3A}" destId="{BD0993B7-5475-4BC9-92D5-AC32C2E861AB}" srcOrd="1" destOrd="0" parTransId="{7CD85954-CE41-4540-AA96-BC2D0E9FDF0D}" sibTransId="{DD3E00BB-E37D-4848-BB6A-4273F59D6C5D}"/>
    <dgm:cxn modelId="{6479C4E6-AC52-4327-ACD4-6D909D4A5CBD}" srcId="{0FF82F29-F05D-43F0-B617-BB402936CF3A}" destId="{4D5EEBF3-10D9-4DC1-834B-08E7A44CE994}" srcOrd="0" destOrd="0" parTransId="{1BEF03BC-6B2D-40E2-9763-D32155C46F3B}" sibTransId="{828C4DBC-92C2-4EBF-B5E4-163F1D192E11}"/>
    <dgm:cxn modelId="{EB33E3CB-FE64-4DC7-A467-AF32B6EB8C03}" type="presOf" srcId="{0FF82F29-F05D-43F0-B617-BB402936CF3A}" destId="{A0E1C9DE-0BA4-48A8-9A99-A82EEB8BABE8}" srcOrd="0" destOrd="0" presId="urn:microsoft.com/office/officeart/2005/8/layout/hProcess9"/>
    <dgm:cxn modelId="{B3680090-76E0-4882-809E-7648F5E74804}" type="presOf" srcId="{4D5EEBF3-10D9-4DC1-834B-08E7A44CE994}" destId="{F42D5623-047E-47C6-AE7A-67A235ACDC58}" srcOrd="0" destOrd="0" presId="urn:microsoft.com/office/officeart/2005/8/layout/hProcess9"/>
    <dgm:cxn modelId="{2FD19422-389F-47EB-BDC9-9CC1101E340F}" type="presParOf" srcId="{A0E1C9DE-0BA4-48A8-9A99-A82EEB8BABE8}" destId="{E22A732D-F955-4AEA-875F-61F2D6BB6A71}" srcOrd="0" destOrd="0" presId="urn:microsoft.com/office/officeart/2005/8/layout/hProcess9"/>
    <dgm:cxn modelId="{0B134041-961D-4888-974E-E535F6CE4AEC}" type="presParOf" srcId="{A0E1C9DE-0BA4-48A8-9A99-A82EEB8BABE8}" destId="{A41150A2-D71B-4650-BD39-A3F3CA4A5986}" srcOrd="1" destOrd="0" presId="urn:microsoft.com/office/officeart/2005/8/layout/hProcess9"/>
    <dgm:cxn modelId="{81EEFC11-22D1-429F-85B0-D4D63AD192F9}" type="presParOf" srcId="{A41150A2-D71B-4650-BD39-A3F3CA4A5986}" destId="{F42D5623-047E-47C6-AE7A-67A235ACDC58}" srcOrd="0" destOrd="0" presId="urn:microsoft.com/office/officeart/2005/8/layout/hProcess9"/>
    <dgm:cxn modelId="{49C558EF-E7A2-4D13-9613-93324440D81D}" type="presParOf" srcId="{A41150A2-D71B-4650-BD39-A3F3CA4A5986}" destId="{346B127A-3302-4481-A382-A49CF9EEC022}" srcOrd="1" destOrd="0" presId="urn:microsoft.com/office/officeart/2005/8/layout/hProcess9"/>
    <dgm:cxn modelId="{703213B5-EB6B-41ED-A80D-411EC09B3117}" type="presParOf" srcId="{A41150A2-D71B-4650-BD39-A3F3CA4A5986}" destId="{B60CC678-6AE5-459D-93B7-A1176BAFE50D}"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82F29-F05D-43F0-B617-BB402936CF3A}" type="doc">
      <dgm:prSet loTypeId="urn:microsoft.com/office/officeart/2005/8/layout/hProcess9" loCatId="process" qsTypeId="urn:microsoft.com/office/officeart/2005/8/quickstyle/simple3" qsCatId="simple" csTypeId="urn:microsoft.com/office/officeart/2005/8/colors/accent2_2" csCatId="accent2" phldr="1"/>
      <dgm:spPr/>
    </dgm:pt>
    <dgm:pt modelId="{BD0993B7-5475-4BC9-92D5-AC32C2E861AB}">
      <dgm:prSet phldrT="[Text]" custT="1"/>
      <dgm:spPr/>
      <dgm:t>
        <a:bodyPr/>
        <a:lstStyle/>
        <a:p>
          <a:r>
            <a:rPr lang="en-US" sz="1600" b="1" dirty="0" smtClean="0"/>
            <a:t>Vision</a:t>
          </a:r>
          <a:endParaRPr lang="en-ZA" sz="1600" b="1" dirty="0"/>
        </a:p>
      </dgm:t>
    </dgm:pt>
    <dgm:pt modelId="{DD3E00BB-E37D-4848-BB6A-4273F59D6C5D}" type="sibTrans" cxnId="{33D2C9A4-79E0-49D1-9A78-1FEB3109EE6C}">
      <dgm:prSet/>
      <dgm:spPr/>
      <dgm:t>
        <a:bodyPr/>
        <a:lstStyle/>
        <a:p>
          <a:endParaRPr lang="en-ZA" sz="1600" b="1"/>
        </a:p>
      </dgm:t>
    </dgm:pt>
    <dgm:pt modelId="{7CD85954-CE41-4540-AA96-BC2D0E9FDF0D}" type="parTrans" cxnId="{33D2C9A4-79E0-49D1-9A78-1FEB3109EE6C}">
      <dgm:prSet/>
      <dgm:spPr/>
      <dgm:t>
        <a:bodyPr/>
        <a:lstStyle/>
        <a:p>
          <a:endParaRPr lang="en-ZA" sz="1600" b="1"/>
        </a:p>
      </dgm:t>
    </dgm:pt>
    <dgm:pt modelId="{A0E1C9DE-0BA4-48A8-9A99-A82EEB8BABE8}" type="pres">
      <dgm:prSet presAssocID="{0FF82F29-F05D-43F0-B617-BB402936CF3A}" presName="CompostProcess" presStyleCnt="0">
        <dgm:presLayoutVars>
          <dgm:dir/>
          <dgm:resizeHandles val="exact"/>
        </dgm:presLayoutVars>
      </dgm:prSet>
      <dgm:spPr/>
    </dgm:pt>
    <dgm:pt modelId="{E22A732D-F955-4AEA-875F-61F2D6BB6A71}" type="pres">
      <dgm:prSet presAssocID="{0FF82F29-F05D-43F0-B617-BB402936CF3A}" presName="arrow" presStyleLbl="bgShp" presStyleIdx="0" presStyleCnt="1"/>
      <dgm:spPr/>
    </dgm:pt>
    <dgm:pt modelId="{A41150A2-D71B-4650-BD39-A3F3CA4A5986}" type="pres">
      <dgm:prSet presAssocID="{0FF82F29-F05D-43F0-B617-BB402936CF3A}" presName="linearProcess" presStyleCnt="0"/>
      <dgm:spPr/>
    </dgm:pt>
    <dgm:pt modelId="{B60CC678-6AE5-459D-93B7-A1176BAFE50D}" type="pres">
      <dgm:prSet presAssocID="{BD0993B7-5475-4BC9-92D5-AC32C2E861AB}" presName="textNode" presStyleLbl="node1" presStyleIdx="0" presStyleCnt="1">
        <dgm:presLayoutVars>
          <dgm:bulletEnabled val="1"/>
        </dgm:presLayoutVars>
      </dgm:prSet>
      <dgm:spPr/>
      <dgm:t>
        <a:bodyPr/>
        <a:lstStyle/>
        <a:p>
          <a:endParaRPr lang="en-ZA"/>
        </a:p>
      </dgm:t>
    </dgm:pt>
  </dgm:ptLst>
  <dgm:cxnLst>
    <dgm:cxn modelId="{71977CA9-A2CD-4028-906C-42CC798AF714}" type="presOf" srcId="{BD0993B7-5475-4BC9-92D5-AC32C2E861AB}" destId="{B60CC678-6AE5-459D-93B7-A1176BAFE50D}" srcOrd="0" destOrd="0" presId="urn:microsoft.com/office/officeart/2005/8/layout/hProcess9"/>
    <dgm:cxn modelId="{33D2C9A4-79E0-49D1-9A78-1FEB3109EE6C}" srcId="{0FF82F29-F05D-43F0-B617-BB402936CF3A}" destId="{BD0993B7-5475-4BC9-92D5-AC32C2E861AB}" srcOrd="0" destOrd="0" parTransId="{7CD85954-CE41-4540-AA96-BC2D0E9FDF0D}" sibTransId="{DD3E00BB-E37D-4848-BB6A-4273F59D6C5D}"/>
    <dgm:cxn modelId="{D10A0959-8568-47F7-97A2-34C5FBDADE86}" type="presOf" srcId="{0FF82F29-F05D-43F0-B617-BB402936CF3A}" destId="{A0E1C9DE-0BA4-48A8-9A99-A82EEB8BABE8}" srcOrd="0" destOrd="0" presId="urn:microsoft.com/office/officeart/2005/8/layout/hProcess9"/>
    <dgm:cxn modelId="{55691D39-9E92-427B-8359-E7AF181BAD86}" type="presParOf" srcId="{A0E1C9DE-0BA4-48A8-9A99-A82EEB8BABE8}" destId="{E22A732D-F955-4AEA-875F-61F2D6BB6A71}" srcOrd="0" destOrd="0" presId="urn:microsoft.com/office/officeart/2005/8/layout/hProcess9"/>
    <dgm:cxn modelId="{A12E7EEE-CC8A-4201-A31A-30C1C2B83488}" type="presParOf" srcId="{A0E1C9DE-0BA4-48A8-9A99-A82EEB8BABE8}" destId="{A41150A2-D71B-4650-BD39-A3F3CA4A5986}" srcOrd="1" destOrd="0" presId="urn:microsoft.com/office/officeart/2005/8/layout/hProcess9"/>
    <dgm:cxn modelId="{FC10B9E1-ED5C-4591-9F14-57C41CFA5358}" type="presParOf" srcId="{A41150A2-D71B-4650-BD39-A3F3CA4A5986}" destId="{B60CC678-6AE5-459D-93B7-A1176BAFE50D}"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E6A4-CEC1-4D17-B16E-A6AB76F82B57}">
      <dsp:nvSpPr>
        <dsp:cNvPr id="0" name=""/>
        <dsp:cNvSpPr/>
      </dsp:nvSpPr>
      <dsp:spPr>
        <a:xfrm>
          <a:off x="0" y="4528844"/>
          <a:ext cx="8606730" cy="4955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7: Gazette class configuration	</a:t>
          </a:r>
          <a:endParaRPr lang="en-ZA" sz="1800" b="1" kern="1200" dirty="0">
            <a:latin typeface="Futura Md BT" panose="020B0602020204020303" pitchFamily="34" charset="0"/>
          </a:endParaRPr>
        </a:p>
      </dsp:txBody>
      <dsp:txXfrm>
        <a:off x="0" y="4528844"/>
        <a:ext cx="8606730" cy="495589"/>
      </dsp:txXfrm>
    </dsp:sp>
    <dsp:sp modelId="{92CCB063-EC91-44E7-A15E-FF8A4C4DDC86}">
      <dsp:nvSpPr>
        <dsp:cNvPr id="0" name=""/>
        <dsp:cNvSpPr/>
      </dsp:nvSpPr>
      <dsp:spPr>
        <a:xfrm rot="10800000">
          <a:off x="0" y="377406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6: Resource Quality Objectives (EcoSpecs &amp; water quality (user))</a:t>
          </a:r>
          <a:endParaRPr lang="en-ZA" sz="1800" b="1" kern="1200" dirty="0">
            <a:latin typeface="Futura Md BT" panose="020B0602020204020303" pitchFamily="34" charset="0"/>
          </a:endParaRPr>
        </a:p>
      </dsp:txBody>
      <dsp:txXfrm rot="10800000">
        <a:off x="0" y="3774062"/>
        <a:ext cx="8606730" cy="495264"/>
      </dsp:txXfrm>
    </dsp:sp>
    <dsp:sp modelId="{8EC21FBD-A0F6-4ED3-A6EE-0A269359EB7D}">
      <dsp:nvSpPr>
        <dsp:cNvPr id="0" name=""/>
        <dsp:cNvSpPr/>
      </dsp:nvSpPr>
      <dsp:spPr>
        <a:xfrm rot="10800000">
          <a:off x="0" y="3019280"/>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5: Draft Management Classes</a:t>
          </a:r>
          <a:endParaRPr lang="en-ZA" sz="1800" b="1" kern="1200" dirty="0">
            <a:latin typeface="Futura Md BT" panose="020B0602020204020303" pitchFamily="34" charset="0"/>
          </a:endParaRPr>
        </a:p>
      </dsp:txBody>
      <dsp:txXfrm rot="10800000">
        <a:off x="0" y="3019280"/>
        <a:ext cx="8606730" cy="495264"/>
      </dsp:txXfrm>
    </dsp:sp>
    <dsp:sp modelId="{684C944B-3E90-4D4E-8425-19E06C996C1F}">
      <dsp:nvSpPr>
        <dsp:cNvPr id="0" name=""/>
        <dsp:cNvSpPr/>
      </dsp:nvSpPr>
      <dsp:spPr>
        <a:xfrm rot="10800000">
          <a:off x="0" y="2264498"/>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4: Identification and evaluation of scenarios within IWRM</a:t>
          </a:r>
          <a:endParaRPr lang="en-ZA" sz="1800" b="1" kern="1200" dirty="0">
            <a:latin typeface="Futura Md BT" panose="020B0602020204020303" pitchFamily="34" charset="0"/>
          </a:endParaRPr>
        </a:p>
      </dsp:txBody>
      <dsp:txXfrm rot="10800000">
        <a:off x="0" y="2264498"/>
        <a:ext cx="8606730" cy="495264"/>
      </dsp:txXfrm>
    </dsp:sp>
    <dsp:sp modelId="{C24F73F5-020C-4D9E-A3C5-4C2BA88EFC25}">
      <dsp:nvSpPr>
        <dsp:cNvPr id="0" name=""/>
        <dsp:cNvSpPr/>
      </dsp:nvSpPr>
      <dsp:spPr>
        <a:xfrm rot="10800000">
          <a:off x="0" y="1509716"/>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3: Quantify EWRs</a:t>
          </a:r>
          <a:endParaRPr lang="en-ZA" sz="1800" b="1" kern="1200" dirty="0">
            <a:latin typeface="Futura Md BT" panose="020B0602020204020303" pitchFamily="34" charset="0"/>
          </a:endParaRPr>
        </a:p>
      </dsp:txBody>
      <dsp:txXfrm rot="10800000">
        <a:off x="0" y="1509716"/>
        <a:ext cx="8606730" cy="495264"/>
      </dsp:txXfrm>
    </dsp:sp>
    <dsp:sp modelId="{CE847B37-6D19-43E3-9659-EF7C62624C23}">
      <dsp:nvSpPr>
        <dsp:cNvPr id="0" name=""/>
        <dsp:cNvSpPr/>
      </dsp:nvSpPr>
      <dsp:spPr>
        <a:xfrm rot="10800000">
          <a:off x="0" y="754934"/>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2: Initiation of stakeholder process and catchment visioning</a:t>
          </a:r>
          <a:endParaRPr lang="en-ZA" sz="1800" b="1" kern="1200" dirty="0">
            <a:latin typeface="Futura Md BT" panose="020B0602020204020303" pitchFamily="34" charset="0"/>
          </a:endParaRPr>
        </a:p>
      </dsp:txBody>
      <dsp:txXfrm rot="10800000">
        <a:off x="0" y="754934"/>
        <a:ext cx="8606730" cy="495264"/>
      </dsp:txXfrm>
    </dsp:sp>
    <dsp:sp modelId="{A19471C5-63D2-42A3-BF3A-7D30636113F1}">
      <dsp:nvSpPr>
        <dsp:cNvPr id="0" name=""/>
        <dsp:cNvSpPr/>
      </dsp:nvSpPr>
      <dsp:spPr>
        <a:xfrm rot="10800000">
          <a:off x="0" y="15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1: Delineate units of analysis and describe the status quo</a:t>
          </a:r>
          <a:endParaRPr lang="en-ZA" sz="1800" b="1" kern="1200" dirty="0">
            <a:latin typeface="Futura Md BT" panose="020B0602020204020303" pitchFamily="34" charset="0"/>
          </a:endParaRPr>
        </a:p>
      </dsp:txBody>
      <dsp:txXfrm rot="10800000">
        <a:off x="0" y="152"/>
        <a:ext cx="8606730" cy="495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DA26-3822-488D-AF04-6C8E35CB3B22}">
      <dsp:nvSpPr>
        <dsp:cNvPr id="0" name=""/>
        <dsp:cNvSpPr/>
      </dsp:nvSpPr>
      <dsp:spPr>
        <a:xfrm>
          <a:off x="2589887" y="-140917"/>
          <a:ext cx="1761938" cy="86183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Scenario Description</a:t>
          </a:r>
          <a:endParaRPr lang="en-ZA" sz="1800" b="1" kern="1200" dirty="0"/>
        </a:p>
      </dsp:txBody>
      <dsp:txXfrm>
        <a:off x="2631959" y="-98845"/>
        <a:ext cx="1677794" cy="777695"/>
      </dsp:txXfrm>
    </dsp:sp>
    <dsp:sp modelId="{B4666AD3-ADF2-41C4-B9B5-801FA4562054}">
      <dsp:nvSpPr>
        <dsp:cNvPr id="0" name=""/>
        <dsp:cNvSpPr/>
      </dsp:nvSpPr>
      <dsp:spPr>
        <a:xfrm>
          <a:off x="1288885" y="290001"/>
          <a:ext cx="4363942" cy="4363942"/>
        </a:xfrm>
        <a:custGeom>
          <a:avLst/>
          <a:gdLst/>
          <a:ahLst/>
          <a:cxnLst/>
          <a:rect l="0" t="0" r="0" b="0"/>
          <a:pathLst>
            <a:path>
              <a:moveTo>
                <a:pt x="3163020" y="232986"/>
              </a:moveTo>
              <a:arcTo wR="2181971" hR="2181971" stAng="17803142" swAng="52548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33959B-BDB9-4B27-941A-F99DA8B8AA1A}">
      <dsp:nvSpPr>
        <dsp:cNvPr id="0" name=""/>
        <dsp:cNvSpPr/>
      </dsp:nvSpPr>
      <dsp:spPr>
        <a:xfrm>
          <a:off x="4510300" y="761581"/>
          <a:ext cx="1700397" cy="123881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Assign attributes to </a:t>
          </a:r>
          <a:r>
            <a:rPr lang="en-US" sz="1800" b="1" kern="1200" dirty="0" err="1" smtClean="0"/>
            <a:t>EWR</a:t>
          </a:r>
          <a:r>
            <a:rPr lang="en-US" sz="1800" b="1" kern="1200" dirty="0" smtClean="0"/>
            <a:t> nodes</a:t>
          </a:r>
          <a:endParaRPr lang="en-ZA" sz="1800" b="1" kern="1200" dirty="0"/>
        </a:p>
      </dsp:txBody>
      <dsp:txXfrm>
        <a:off x="4570774" y="822055"/>
        <a:ext cx="1579449" cy="1117863"/>
      </dsp:txXfrm>
    </dsp:sp>
    <dsp:sp modelId="{E7DC2B4A-41D4-4521-8EE6-E162045F98BB}">
      <dsp:nvSpPr>
        <dsp:cNvPr id="0" name=""/>
        <dsp:cNvSpPr/>
      </dsp:nvSpPr>
      <dsp:spPr>
        <a:xfrm>
          <a:off x="1288885" y="290001"/>
          <a:ext cx="4363942" cy="4363942"/>
        </a:xfrm>
        <a:custGeom>
          <a:avLst/>
          <a:gdLst/>
          <a:ahLst/>
          <a:cxnLst/>
          <a:rect l="0" t="0" r="0" b="0"/>
          <a:pathLst>
            <a:path>
              <a:moveTo>
                <a:pt x="4345134" y="1896097"/>
              </a:moveTo>
              <a:arcTo wR="2181971" hR="2181971" stAng="21148300" swAng="90340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BD9622-8F0A-452F-AF32-BFA49954DC6E}">
      <dsp:nvSpPr>
        <dsp:cNvPr id="0" name=""/>
        <dsp:cNvSpPr/>
      </dsp:nvSpPr>
      <dsp:spPr>
        <a:xfrm>
          <a:off x="4510300" y="2943553"/>
          <a:ext cx="1700397" cy="123881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dirty="0" smtClean="0"/>
            <a:t>Water</a:t>
          </a:r>
        </a:p>
        <a:p>
          <a:pPr lvl="0" algn="ctr" defTabSz="800100">
            <a:lnSpc>
              <a:spcPct val="90000"/>
            </a:lnSpc>
            <a:spcBef>
              <a:spcPct val="0"/>
            </a:spcBef>
            <a:spcAft>
              <a:spcPts val="0"/>
            </a:spcAft>
          </a:pPr>
          <a:r>
            <a:rPr lang="en-US" sz="1800" b="1" kern="1200" dirty="0" smtClean="0"/>
            <a:t>Availability Analysis</a:t>
          </a:r>
          <a:endParaRPr lang="en-ZA" sz="1800" b="1" kern="1200" dirty="0"/>
        </a:p>
      </dsp:txBody>
      <dsp:txXfrm>
        <a:off x="4570774" y="3004027"/>
        <a:ext cx="1579449" cy="1117863"/>
      </dsp:txXfrm>
    </dsp:sp>
    <dsp:sp modelId="{B9A3A5A9-DAB5-4DAE-82B1-36E4C0C0CA71}">
      <dsp:nvSpPr>
        <dsp:cNvPr id="0" name=""/>
        <dsp:cNvSpPr/>
      </dsp:nvSpPr>
      <dsp:spPr>
        <a:xfrm>
          <a:off x="1288885" y="290001"/>
          <a:ext cx="4363942" cy="4363942"/>
        </a:xfrm>
        <a:custGeom>
          <a:avLst/>
          <a:gdLst/>
          <a:ahLst/>
          <a:cxnLst/>
          <a:rect l="0" t="0" r="0" b="0"/>
          <a:pathLst>
            <a:path>
              <a:moveTo>
                <a:pt x="3442918" y="3962705"/>
              </a:moveTo>
              <a:arcTo wR="2181971" hR="2181971" stAng="3281850" swAng="55735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7108FF-6CD9-4AFD-B1F2-16F6E11E7426}">
      <dsp:nvSpPr>
        <dsp:cNvPr id="0" name=""/>
        <dsp:cNvSpPr/>
      </dsp:nvSpPr>
      <dsp:spPr>
        <a:xfrm>
          <a:off x="2620657" y="3875274"/>
          <a:ext cx="1700397" cy="15573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Estimate Consequences</a:t>
          </a:r>
          <a:endParaRPr lang="en-ZA" sz="1800" b="1" kern="1200" dirty="0"/>
        </a:p>
      </dsp:txBody>
      <dsp:txXfrm>
        <a:off x="2696680" y="3951297"/>
        <a:ext cx="1548351" cy="1405294"/>
      </dsp:txXfrm>
    </dsp:sp>
    <dsp:sp modelId="{7D5D0BD2-CA91-4ECD-B524-630758CF1EAC}">
      <dsp:nvSpPr>
        <dsp:cNvPr id="0" name=""/>
        <dsp:cNvSpPr/>
      </dsp:nvSpPr>
      <dsp:spPr>
        <a:xfrm>
          <a:off x="378194" y="118386"/>
          <a:ext cx="4363942" cy="4363942"/>
        </a:xfrm>
        <a:custGeom>
          <a:avLst/>
          <a:gdLst/>
          <a:ahLst/>
          <a:cxnLst/>
          <a:rect l="0" t="0" r="0" b="0"/>
          <a:pathLst>
            <a:path>
              <a:moveTo>
                <a:pt x="2007118" y="4356925"/>
              </a:moveTo>
              <a:arcTo wR="2181971" hR="2181971" stAng="5675781" swAng="113659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1737EE-29E1-4C43-9537-2EA529BB9968}">
      <dsp:nvSpPr>
        <dsp:cNvPr id="0" name=""/>
        <dsp:cNvSpPr/>
      </dsp:nvSpPr>
      <dsp:spPr>
        <a:xfrm>
          <a:off x="228693" y="2956412"/>
          <a:ext cx="1700397" cy="123881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Rank and </a:t>
          </a:r>
        </a:p>
        <a:p>
          <a:pPr lvl="0" algn="ctr" defTabSz="800100">
            <a:lnSpc>
              <a:spcPct val="90000"/>
            </a:lnSpc>
            <a:spcBef>
              <a:spcPct val="0"/>
            </a:spcBef>
            <a:spcAft>
              <a:spcPct val="35000"/>
            </a:spcAft>
          </a:pPr>
          <a:r>
            <a:rPr lang="en-US" sz="1800" b="1" kern="1200" dirty="0" err="1" smtClean="0"/>
            <a:t>optimise</a:t>
          </a:r>
          <a:endParaRPr lang="en-ZA" sz="1800" b="1" kern="1200" dirty="0"/>
        </a:p>
      </dsp:txBody>
      <dsp:txXfrm>
        <a:off x="289167" y="3016886"/>
        <a:ext cx="1579449" cy="1117863"/>
      </dsp:txXfrm>
    </dsp:sp>
    <dsp:sp modelId="{19C3EEAA-D7FB-408C-B90B-BDC5EE60DC48}">
      <dsp:nvSpPr>
        <dsp:cNvPr id="0" name=""/>
        <dsp:cNvSpPr/>
      </dsp:nvSpPr>
      <dsp:spPr>
        <a:xfrm>
          <a:off x="832872" y="316821"/>
          <a:ext cx="4363942" cy="4363942"/>
        </a:xfrm>
        <a:custGeom>
          <a:avLst/>
          <a:gdLst/>
          <a:ahLst/>
          <a:cxnLst/>
          <a:rect l="0" t="0" r="0" b="0"/>
          <a:pathLst>
            <a:path>
              <a:moveTo>
                <a:pt x="16982" y="2453677"/>
              </a:moveTo>
              <a:arcTo wR="2181971" hR="2181971" stAng="10370806" swAng="90338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F38450-EEAB-4AE4-87A7-69F3CB88677E}">
      <dsp:nvSpPr>
        <dsp:cNvPr id="0" name=""/>
        <dsp:cNvSpPr/>
      </dsp:nvSpPr>
      <dsp:spPr>
        <a:xfrm>
          <a:off x="228699" y="774475"/>
          <a:ext cx="1700397" cy="123881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Formulate Alternative Scenarios </a:t>
          </a:r>
          <a:endParaRPr lang="en-ZA" sz="1800" b="1" kern="1200" dirty="0"/>
        </a:p>
      </dsp:txBody>
      <dsp:txXfrm>
        <a:off x="289173" y="834949"/>
        <a:ext cx="1579449" cy="1117863"/>
      </dsp:txXfrm>
    </dsp:sp>
    <dsp:sp modelId="{C12108A6-D945-4B5D-B0A4-1E1496B58625}">
      <dsp:nvSpPr>
        <dsp:cNvPr id="0" name=""/>
        <dsp:cNvSpPr/>
      </dsp:nvSpPr>
      <dsp:spPr>
        <a:xfrm>
          <a:off x="390427" y="475683"/>
          <a:ext cx="4363942" cy="4363942"/>
        </a:xfrm>
        <a:custGeom>
          <a:avLst/>
          <a:gdLst/>
          <a:ahLst/>
          <a:cxnLst/>
          <a:rect l="0" t="0" r="0" b="0"/>
          <a:pathLst>
            <a:path>
              <a:moveTo>
                <a:pt x="1285717" y="192567"/>
              </a:moveTo>
              <a:arcTo wR="2181971" hR="2181971" stAng="14744867" swAng="111755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A732D-F955-4AEA-875F-61F2D6BB6A71}">
      <dsp:nvSpPr>
        <dsp:cNvPr id="0" name=""/>
        <dsp:cNvSpPr/>
      </dsp:nvSpPr>
      <dsp:spPr>
        <a:xfrm>
          <a:off x="622482" y="0"/>
          <a:ext cx="3527400" cy="2263800"/>
        </a:xfrm>
        <a:prstGeom prst="rightArrow">
          <a:avLst/>
        </a:prstGeom>
        <a:solidFill>
          <a:schemeClr val="accent2">
            <a:tint val="40000"/>
            <a:hueOff val="0"/>
            <a:satOff val="0"/>
            <a:lumOff val="0"/>
            <a:alpha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42D5623-047E-47C6-AE7A-67A235ACDC58}">
      <dsp:nvSpPr>
        <dsp:cNvPr id="0" name=""/>
        <dsp:cNvSpPr/>
      </dsp:nvSpPr>
      <dsp:spPr>
        <a:xfrm>
          <a:off x="726229" y="679139"/>
          <a:ext cx="1244964" cy="9055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Select Scenario Subset</a:t>
          </a:r>
          <a:endParaRPr lang="en-ZA" sz="1600" b="1" kern="1200" dirty="0"/>
        </a:p>
      </dsp:txBody>
      <dsp:txXfrm>
        <a:off x="770433" y="723343"/>
        <a:ext cx="1156556" cy="817112"/>
      </dsp:txXfrm>
    </dsp:sp>
    <dsp:sp modelId="{B60CC678-6AE5-459D-93B7-A1176BAFE50D}">
      <dsp:nvSpPr>
        <dsp:cNvPr id="0" name=""/>
        <dsp:cNvSpPr/>
      </dsp:nvSpPr>
      <dsp:spPr>
        <a:xfrm>
          <a:off x="2178688" y="679139"/>
          <a:ext cx="1244964" cy="9055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Stakeholder Evaluation</a:t>
          </a:r>
          <a:endParaRPr lang="en-ZA" sz="1600" b="1" kern="1200" dirty="0"/>
        </a:p>
      </dsp:txBody>
      <dsp:txXfrm>
        <a:off x="2222892" y="723343"/>
        <a:ext cx="1156556" cy="817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A732D-F955-4AEA-875F-61F2D6BB6A71}">
      <dsp:nvSpPr>
        <dsp:cNvPr id="0" name=""/>
        <dsp:cNvSpPr/>
      </dsp:nvSpPr>
      <dsp:spPr>
        <a:xfrm>
          <a:off x="81008" y="0"/>
          <a:ext cx="918102" cy="1296144"/>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60CC678-6AE5-459D-93B7-A1176BAFE50D}">
      <dsp:nvSpPr>
        <dsp:cNvPr id="0" name=""/>
        <dsp:cNvSpPr/>
      </dsp:nvSpPr>
      <dsp:spPr>
        <a:xfrm>
          <a:off x="189021" y="388843"/>
          <a:ext cx="702078" cy="51845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Vision</a:t>
          </a:r>
          <a:endParaRPr lang="en-ZA" sz="1600" b="1" kern="1200" dirty="0"/>
        </a:p>
      </dsp:txBody>
      <dsp:txXfrm>
        <a:off x="214330" y="414152"/>
        <a:ext cx="651460" cy="467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8E542-A037-4FF0-99EE-2FAEB61C1A75}" type="datetimeFigureOut">
              <a:rPr lang="en-GB" smtClean="0"/>
              <a:t>03/10/2014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1299F-57BF-4015-8F5D-FAABE71A034B}" type="slidenum">
              <a:rPr lang="en-GB" smtClean="0"/>
              <a:t>‹#›</a:t>
            </a:fld>
            <a:endParaRPr lang="en-GB"/>
          </a:p>
        </p:txBody>
      </p:sp>
    </p:spTree>
    <p:extLst>
      <p:ext uri="{BB962C8B-B14F-4D97-AF65-F5344CB8AC3E}">
        <p14:creationId xmlns:p14="http://schemas.microsoft.com/office/powerpoint/2010/main" val="395102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50587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kern="1200" dirty="0" smtClean="0">
                <a:solidFill>
                  <a:schemeClr val="tx1"/>
                </a:solidFill>
                <a:effectLst/>
                <a:latin typeface="Calibri" pitchFamily="34" charset="0"/>
                <a:ea typeface="MS PGothic" pitchFamily="34" charset="-128"/>
                <a:cs typeface="ＭＳ Ｐゴシック" charset="0"/>
              </a:rPr>
              <a:t>Ecological</a:t>
            </a:r>
            <a:r>
              <a:rPr lang="en-ZA" sz="1200" kern="1200" baseline="0" dirty="0" smtClean="0">
                <a:solidFill>
                  <a:schemeClr val="tx1"/>
                </a:solidFill>
                <a:effectLst/>
                <a:latin typeface="Calibri" pitchFamily="34" charset="0"/>
                <a:ea typeface="MS PGothic" pitchFamily="34" charset="-128"/>
                <a:cs typeface="ＭＳ Ｐゴシック" charset="0"/>
              </a:rPr>
              <a:t> consequences were evaluated at all three EWR sites.</a:t>
            </a:r>
          </a:p>
          <a:p>
            <a:pPr marL="0" indent="0">
              <a:buNone/>
            </a:pPr>
            <a:endParaRPr lang="en-ZA" sz="1200" kern="1200" dirty="0">
              <a:solidFill>
                <a:schemeClr val="tx1"/>
              </a:solidFill>
              <a:effectLst/>
              <a:latin typeface="Calibri" pitchFamily="34"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5270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sz="1200" kern="1200" dirty="0">
              <a:solidFill>
                <a:schemeClr val="tx1"/>
              </a:solidFill>
              <a:effectLst/>
              <a:latin typeface="Calibri" pitchFamily="34"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65270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kern="1200" dirty="0" smtClean="0">
                <a:solidFill>
                  <a:schemeClr val="tx1"/>
                </a:solidFill>
                <a:effectLst/>
                <a:latin typeface="Calibri" pitchFamily="34" charset="0"/>
                <a:ea typeface="MS PGothic" pitchFamily="34" charset="-128"/>
                <a:cs typeface="ＭＳ Ｐゴシック" charset="0"/>
              </a:rPr>
              <a:t>Ecological</a:t>
            </a:r>
            <a:r>
              <a:rPr lang="en-ZA" sz="1200" kern="1200" baseline="0" dirty="0" smtClean="0">
                <a:solidFill>
                  <a:schemeClr val="tx1"/>
                </a:solidFill>
                <a:effectLst/>
                <a:latin typeface="Calibri" pitchFamily="34" charset="0"/>
                <a:ea typeface="MS PGothic" pitchFamily="34" charset="-128"/>
                <a:cs typeface="ＭＳ Ｐゴシック" charset="0"/>
              </a:rPr>
              <a:t> consequences were evaluated at all three EWR sites.</a:t>
            </a:r>
          </a:p>
          <a:p>
            <a:pPr marL="0" indent="0">
              <a:buNone/>
            </a:pPr>
            <a:endParaRPr lang="en-ZA" sz="1200" kern="1200" dirty="0">
              <a:solidFill>
                <a:schemeClr val="tx1"/>
              </a:solidFill>
              <a:effectLst/>
              <a:latin typeface="Calibri" pitchFamily="34"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65270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50587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 hoekom ons lengte van rivier gebruik  </a:t>
            </a:r>
          </a:p>
          <a:p>
            <a:endParaRPr lang="nl-NL" dirty="0" smtClean="0"/>
          </a:p>
          <a:p>
            <a:r>
              <a:rPr lang="nl-NL" dirty="0" smtClean="0"/>
              <a:t>Gee voorbeel van iets wat in 'n A is maar net 10 % van lengte is, en res van rivier is in C.  Etc - as jy net 2 nodes gehad het dan is dit 50/50.  </a:t>
            </a:r>
          </a:p>
          <a:p>
            <a:r>
              <a:rPr lang="nl-NL" dirty="0" smtClean="0"/>
              <a:t>Maar nou is 90% 'n C so dit behoort klas 2 te wees.  </a:t>
            </a:r>
          </a:p>
          <a:p>
            <a:endParaRPr lang="nl-NL" dirty="0" smtClean="0"/>
          </a:p>
          <a:p>
            <a:r>
              <a:rPr lang="nl-NL" dirty="0" smtClean="0"/>
              <a:t>En maak seker jy noem dat agv catchment config, beteken dit nie dat die A wegval nie.</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13758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kern="1200" dirty="0" smtClean="0">
                <a:solidFill>
                  <a:schemeClr val="tx1"/>
                </a:solidFill>
                <a:effectLst/>
                <a:latin typeface="Calibri" pitchFamily="34" charset="0"/>
                <a:ea typeface="MS PGothic" pitchFamily="34" charset="-128"/>
                <a:cs typeface="ＭＳ Ｐゴシック" charset="0"/>
              </a:rPr>
              <a:t>Ecological</a:t>
            </a:r>
            <a:r>
              <a:rPr lang="en-ZA" sz="1200" kern="1200" baseline="0" dirty="0" smtClean="0">
                <a:solidFill>
                  <a:schemeClr val="tx1"/>
                </a:solidFill>
                <a:effectLst/>
                <a:latin typeface="Calibri" pitchFamily="34" charset="0"/>
                <a:ea typeface="MS PGothic" pitchFamily="34" charset="-128"/>
                <a:cs typeface="ＭＳ Ｐゴシック" charset="0"/>
              </a:rPr>
              <a:t> consequences were evaluated at all three EWR sites.</a:t>
            </a:r>
          </a:p>
          <a:p>
            <a:pPr marL="0" indent="0">
              <a:buNone/>
            </a:pPr>
            <a:endParaRPr lang="en-ZA" sz="1200" kern="1200" dirty="0">
              <a:solidFill>
                <a:schemeClr val="tx1"/>
              </a:solidFill>
              <a:effectLst/>
              <a:latin typeface="Calibri" pitchFamily="34"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65270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4822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 hoekom ons lengte van rivier gebruik  </a:t>
            </a:r>
          </a:p>
          <a:p>
            <a:endParaRPr lang="nl-NL" dirty="0" smtClean="0"/>
          </a:p>
          <a:p>
            <a:r>
              <a:rPr lang="nl-NL" dirty="0" smtClean="0"/>
              <a:t>Gee voorbeel van iets wat in 'n A is maar net 10 % van lengte is, en res van rivier is in C.  Etc - as jy net 2 nodes gehad het dan is dit 50/50.  </a:t>
            </a:r>
          </a:p>
          <a:p>
            <a:r>
              <a:rPr lang="nl-NL" dirty="0" smtClean="0"/>
              <a:t>Maar nou is 90% 'n C so dit behoort klas 2 te wees.  </a:t>
            </a:r>
          </a:p>
          <a:p>
            <a:endParaRPr lang="nl-NL" dirty="0" smtClean="0"/>
          </a:p>
          <a:p>
            <a:r>
              <a:rPr lang="nl-NL" dirty="0" smtClean="0"/>
              <a:t>En maak seker jy noem dat agv catchment config, beteken dit nie dat die A wegval nie.</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1375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Where does it fit</a:t>
            </a:r>
            <a:r>
              <a:rPr lang="en-ZA" baseline="0" dirty="0" smtClean="0"/>
              <a:t> into the process.</a:t>
            </a:r>
            <a:endParaRPr lang="en-GB" dirty="0"/>
          </a:p>
        </p:txBody>
      </p:sp>
      <p:sp>
        <p:nvSpPr>
          <p:cNvPr id="4" name="Slide Number Placeholder 3"/>
          <p:cNvSpPr>
            <a:spLocks noGrp="1"/>
          </p:cNvSpPr>
          <p:nvPr>
            <p:ph type="sldNum" sz="quarter" idx="10"/>
          </p:nvPr>
        </p:nvSpPr>
        <p:spPr/>
        <p:txBody>
          <a:bodyPr/>
          <a:lstStyle/>
          <a:p>
            <a:fld id="{DA3D29CC-8F8B-415B-BE41-56E6B196B105}"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val="52446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14822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06894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r>
              <a:rPr lang="en-ZA" dirty="0" smtClean="0"/>
              <a:t>Allocation priority (principle) in the NWA provide</a:t>
            </a:r>
            <a:r>
              <a:rPr lang="en-ZA" baseline="0" dirty="0" smtClean="0"/>
              <a:t> for legal protection of the ecology: Why?</a:t>
            </a:r>
          </a:p>
          <a:p>
            <a:r>
              <a:rPr lang="en-ZA" baseline="0" dirty="0" smtClean="0"/>
              <a:t> </a:t>
            </a:r>
          </a:p>
          <a:p>
            <a:endParaRPr lang="en-ZA" baseline="0" dirty="0" smtClean="0"/>
          </a:p>
          <a:p>
            <a:r>
              <a:rPr lang="en-ZA"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79161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1375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65736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08108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5277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7DA696E-BB82-43C7-B257-E453481B938B}"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541DA4-0AC8-4DBE-A6D1-6077D51C0565}"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959458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78774"/>
            <a:ext cx="8229600" cy="52473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DAFBAA8F-8F44-410E-98FB-990034F497DC}"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F709142-6AAF-4BB2-8324-77BD25A5A38C}"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821718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7F021EA2-799E-427B-9BE2-F71A7151ADF0}"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1C2E480-0A55-4BA0-9DB3-B184AB008E84}"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1179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
            <a:ext cx="8229600" cy="743671"/>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ED0940-1E15-4D92-8F49-B94700F116E4}"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3E34E90-2B77-4929-AF3D-71AABBFB8D82}"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8820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245920-C01A-470F-82BD-1321016ADBF7}"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2A8DEA5A-7929-4D36-9377-F63553962753}"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58802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FE39873C-B67E-463B-A9C8-F8654353D451}"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94CF4B8-835D-4A83-8C0C-8F9EA8D83FE3}"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6820274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B1036E-2D56-4550-A6A9-52A173E9030A}"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BBE0B978-9C88-491B-9AC8-8243EEB1C367}"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276614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F679ED-A9B2-49D3-8DD7-1517F58A7E79}"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CC5C6DC-145B-47A6-A31B-8EFEC342605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12792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2851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6B2768A8-9448-4E4A-9DFA-636EA5101461}"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BAC659-357D-46FF-878D-1AA28BF2E6D6}"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982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6DAB723-4FFB-4B91-B157-0859308976BA}"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CBFEF4E-22E5-4563-BF36-BDB2FD5FA77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142550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CED0931-B80A-43C8-97AA-440F5E5E6724}" type="datetimeFigureOut">
              <a:rPr lang="en-US">
                <a:solidFill>
                  <a:prstClr val="black"/>
                </a:solidFill>
              </a:rPr>
              <a:pPr defTabSz="457200" fontAlgn="base">
                <a:spcBef>
                  <a:spcPct val="0"/>
                </a:spcBef>
                <a:spcAft>
                  <a:spcPct val="0"/>
                </a:spcAft>
                <a:defRPr/>
              </a:pPr>
              <a:t>10/3/2014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C7B5861A-C528-4F78-8C05-0EA7BA20F0E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57445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7DA696E-BB82-43C7-B257-E453481B938B}"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541DA4-0AC8-4DBE-A6D1-6077D51C0565}"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669128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78774"/>
            <a:ext cx="8229600" cy="52473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DAFBAA8F-8F44-410E-98FB-990034F497DC}"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F709142-6AAF-4BB2-8324-77BD25A5A38C}"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3125489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7F021EA2-799E-427B-9BE2-F71A7151ADF0}"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1C2E480-0A55-4BA0-9DB3-B184AB008E84}"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790184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
            <a:ext cx="8229600" cy="743671"/>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ED0940-1E15-4D92-8F49-B94700F116E4}"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3E34E90-2B77-4929-AF3D-71AABBFB8D82}"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04470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245920-C01A-470F-82BD-1321016ADBF7}"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2A8DEA5A-7929-4D36-9377-F63553962753}"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829237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FE39873C-B67E-463B-A9C8-F8654353D451}"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94CF4B8-835D-4A83-8C0C-8F9EA8D83FE3}"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701877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B1036E-2D56-4550-A6A9-52A173E9030A}"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BBE0B978-9C88-491B-9AC8-8243EEB1C367}"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605410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66854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F679ED-A9B2-49D3-8DD7-1517F58A7E79}"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CC5C6DC-145B-47A6-A31B-8EFEC342605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028637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6B2768A8-9448-4E4A-9DFA-636EA5101461}"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BAC659-357D-46FF-878D-1AA28BF2E6D6}"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26458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6DAB723-4FFB-4B91-B157-0859308976BA}"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CBFEF4E-22E5-4563-BF36-BDB2FD5FA77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740944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CED0931-B80A-43C8-97AA-440F5E5E6724}" type="datetimeFigureOut">
              <a:rPr lang="en-US">
                <a:solidFill>
                  <a:prstClr val="black"/>
                </a:solidFill>
              </a:rPr>
              <a:pPr defTabSz="457200" fontAlgn="base">
                <a:spcBef>
                  <a:spcPct val="0"/>
                </a:spcBef>
                <a:spcAft>
                  <a:spcPct val="0"/>
                </a:spcAft>
                <a:defRPr/>
              </a:pPr>
              <a:t>10/3/2014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C7B5861A-C528-4F78-8C05-0EA7BA20F0E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75428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57084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61512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82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98261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70933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14154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1465204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387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444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498226" y="1733321"/>
            <a:ext cx="7747503" cy="4431983"/>
          </a:xfrm>
          <a:prstGeom prst="rect">
            <a:avLst/>
          </a:prstGeom>
          <a:noFill/>
          <a:ln w="28575">
            <a:solidFill>
              <a:schemeClr val="bg1"/>
            </a:solidFill>
          </a:ln>
        </p:spPr>
        <p:txBody>
          <a:bodyPr wrap="square" rtlCol="0">
            <a:spAutoFit/>
          </a:bodyPr>
          <a:lstStyle/>
          <a:p>
            <a:pPr algn="ctr"/>
            <a:r>
              <a:rPr lang="en-ZA" sz="2800" dirty="0">
                <a:solidFill>
                  <a:prstClr val="white"/>
                </a:solidFill>
                <a:ea typeface="MS PGothic" pitchFamily="34" charset="-128"/>
                <a:cs typeface="ＭＳ Ｐゴシック" charset="0"/>
              </a:rPr>
              <a:t>MVOTI TO UMZIMKULU CLASSIFICATION STUDY</a:t>
            </a:r>
          </a:p>
          <a:p>
            <a:pPr algn="ctr"/>
            <a:endParaRPr lang="en-US" sz="1600" dirty="0">
              <a:solidFill>
                <a:prstClr val="white"/>
              </a:solidFill>
              <a:ea typeface="MS PGothic" pitchFamily="34" charset="-128"/>
              <a:cs typeface="ＭＳ Ｐゴシック" charset="0"/>
            </a:endParaRPr>
          </a:p>
          <a:p>
            <a:pPr algn="ctr"/>
            <a:r>
              <a:rPr lang="en-ZA" sz="3200" dirty="0">
                <a:solidFill>
                  <a:prstClr val="white"/>
                </a:solidFill>
                <a:ea typeface="MS PGothic" pitchFamily="34" charset="-128"/>
                <a:cs typeface="ＭＳ Ｐゴシック" charset="0"/>
              </a:rPr>
              <a:t>Technical Working Group Meeting</a:t>
            </a:r>
          </a:p>
          <a:p>
            <a:pPr algn="ctr"/>
            <a:endParaRPr lang="en-ZA" dirty="0">
              <a:solidFill>
                <a:prstClr val="white"/>
              </a:solidFill>
              <a:ea typeface="MS PGothic" pitchFamily="34" charset="-128"/>
              <a:cs typeface="ＭＳ Ｐゴシック" charset="0"/>
            </a:endParaRPr>
          </a:p>
          <a:p>
            <a:pPr algn="ctr"/>
            <a:r>
              <a:rPr lang="en-ZA" sz="3200" dirty="0">
                <a:solidFill>
                  <a:prstClr val="white"/>
                </a:solidFill>
                <a:ea typeface="MS PGothic" pitchFamily="34" charset="-128"/>
                <a:cs typeface="ＭＳ Ｐゴシック" charset="0"/>
              </a:rPr>
              <a:t>Session 1:  Approach to evaluate and compare scenarios as an aid to decision makers to recommend a scenario and Water Resource Class</a:t>
            </a:r>
          </a:p>
          <a:p>
            <a:pPr algn="ctr"/>
            <a:endParaRPr lang="en-US" sz="2800" dirty="0">
              <a:solidFill>
                <a:prstClr val="white"/>
              </a:solidFill>
              <a:ea typeface="MS PGothic" pitchFamily="34" charset="-128"/>
              <a:cs typeface="ＭＳ Ｐゴシック" charset="0"/>
            </a:endParaRPr>
          </a:p>
          <a:p>
            <a:pPr algn="ctr"/>
            <a:r>
              <a:rPr lang="en-ZA" sz="3200" dirty="0">
                <a:solidFill>
                  <a:prstClr val="white"/>
                </a:solidFill>
                <a:ea typeface="MS PGothic" pitchFamily="34" charset="-128"/>
                <a:cs typeface="ＭＳ Ｐゴシック" charset="0"/>
              </a:rPr>
              <a:t>3 October </a:t>
            </a:r>
            <a:r>
              <a:rPr lang="en-ZA" sz="3200" dirty="0" smtClean="0">
                <a:solidFill>
                  <a:prstClr val="white"/>
                </a:solidFill>
                <a:ea typeface="MS PGothic" pitchFamily="34" charset="-128"/>
                <a:cs typeface="ＭＳ Ｐゴシック" charset="0"/>
              </a:rPr>
              <a:t>2014</a:t>
            </a:r>
            <a:endParaRPr lang="en-ZA" sz="3200" dirty="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424066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Catchment Analysis </a:t>
            </a:r>
            <a:endParaRPr lang="en-ZA"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98A21874-AC82-47A0-B128-52C9101ED940}" type="slidenum">
              <a:rPr lang="en-US" smtClean="0">
                <a:solidFill>
                  <a:prstClr val="black"/>
                </a:solidFill>
              </a:rPr>
              <a:pPr>
                <a:defRPr/>
              </a:pPr>
              <a:t>10</a:t>
            </a:fld>
            <a:endParaRPr lang="en-US">
              <a:solidFill>
                <a:prstClr val="black"/>
              </a:solidFill>
            </a:endParaRPr>
          </a:p>
        </p:txBody>
      </p:sp>
      <p:sp>
        <p:nvSpPr>
          <p:cNvPr id="15" name="Pie 14"/>
          <p:cNvSpPr/>
          <p:nvPr/>
        </p:nvSpPr>
        <p:spPr bwMode="auto">
          <a:xfrm>
            <a:off x="3059830" y="1946790"/>
            <a:ext cx="3523484" cy="3480184"/>
          </a:xfrm>
          <a:prstGeom prst="pie">
            <a:avLst>
              <a:gd name="adj1" fmla="val 6315185"/>
              <a:gd name="adj2" fmla="val 15231930"/>
            </a:avLst>
          </a:prstGeom>
          <a:solidFill>
            <a:srgbClr val="92D05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prst="slope"/>
          </a:sp3d>
        </p:spPr>
        <p:txBody>
          <a:bodyPr/>
          <a:lstStyle/>
          <a:p>
            <a:pPr marL="342900" indent="-342900">
              <a:defRPr/>
            </a:pPr>
            <a:endParaRPr lang="en-ZA" kern="0" dirty="0">
              <a:solidFill>
                <a:srgbClr val="CCECFF"/>
              </a:solidFill>
              <a:effectLst>
                <a:outerShdw blurRad="38100" dist="38100" dir="2700000" algn="tl">
                  <a:srgbClr val="000000">
                    <a:alpha val="43137"/>
                  </a:srgbClr>
                </a:outerShdw>
              </a:effectLst>
              <a:latin typeface="Arial"/>
            </a:endParaRPr>
          </a:p>
        </p:txBody>
      </p:sp>
      <p:sp>
        <p:nvSpPr>
          <p:cNvPr id="16" name="Pie 15"/>
          <p:cNvSpPr/>
          <p:nvPr/>
        </p:nvSpPr>
        <p:spPr bwMode="auto">
          <a:xfrm>
            <a:off x="2987822" y="1946790"/>
            <a:ext cx="3523484" cy="3480184"/>
          </a:xfrm>
          <a:prstGeom prst="pie">
            <a:avLst>
              <a:gd name="adj1" fmla="val 15155462"/>
              <a:gd name="adj2" fmla="val 6379470"/>
            </a:avLst>
          </a:prstGeom>
          <a:solidFill>
            <a:srgbClr val="FFCC0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prst="slope"/>
          </a:sp3d>
        </p:spPr>
        <p:txBody>
          <a:bodyPr/>
          <a:lstStyle/>
          <a:p>
            <a:pPr marL="342900" indent="-342900">
              <a:defRPr/>
            </a:pPr>
            <a:endParaRPr lang="en-ZA" kern="0" dirty="0">
              <a:solidFill>
                <a:srgbClr val="CCECFF"/>
              </a:solidFill>
              <a:effectLst>
                <a:outerShdw blurRad="38100" dist="38100" dir="2700000" algn="tl">
                  <a:srgbClr val="000000">
                    <a:alpha val="43137"/>
                  </a:srgbClr>
                </a:outerShdw>
              </a:effectLst>
              <a:latin typeface="Arial"/>
            </a:endParaRPr>
          </a:p>
        </p:txBody>
      </p:sp>
      <p:sp>
        <p:nvSpPr>
          <p:cNvPr id="47114" name="TextBox 8"/>
          <p:cNvSpPr txBox="1">
            <a:spLocks noChangeArrowheads="1"/>
          </p:cNvSpPr>
          <p:nvPr/>
        </p:nvSpPr>
        <p:spPr bwMode="auto">
          <a:xfrm>
            <a:off x="3082925" y="3578225"/>
            <a:ext cx="15478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ctr" eaLnBrk="1" hangingPunct="1"/>
            <a:r>
              <a:rPr lang="en-ZA" sz="1400">
                <a:solidFill>
                  <a:srgbClr val="006600"/>
                </a:solidFill>
                <a:latin typeface="Calibri" pitchFamily="34" charset="0"/>
                <a:cs typeface="Calibri" pitchFamily="34" charset="0"/>
              </a:rPr>
              <a:t>Ecological </a:t>
            </a:r>
          </a:p>
          <a:p>
            <a:pPr algn="ctr" eaLnBrk="1" hangingPunct="1"/>
            <a:r>
              <a:rPr lang="en-ZA" sz="1400">
                <a:solidFill>
                  <a:srgbClr val="006600"/>
                </a:solidFill>
                <a:latin typeface="Calibri" pitchFamily="34" charset="0"/>
                <a:cs typeface="Calibri" pitchFamily="34" charset="0"/>
              </a:rPr>
              <a:t>Water Requirements</a:t>
            </a:r>
          </a:p>
        </p:txBody>
      </p:sp>
      <p:sp>
        <p:nvSpPr>
          <p:cNvPr id="47115" name="TextBox 9"/>
          <p:cNvSpPr txBox="1">
            <a:spLocks noChangeArrowheads="1"/>
          </p:cNvSpPr>
          <p:nvPr/>
        </p:nvSpPr>
        <p:spPr bwMode="auto">
          <a:xfrm>
            <a:off x="4643438" y="3443288"/>
            <a:ext cx="1884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ctr" eaLnBrk="1" hangingPunct="1"/>
            <a:r>
              <a:rPr lang="en-ZA" sz="1400">
                <a:solidFill>
                  <a:prstClr val="black"/>
                </a:solidFill>
                <a:latin typeface="Calibri" pitchFamily="34" charset="0"/>
                <a:cs typeface="Calibri" pitchFamily="34" charset="0"/>
              </a:rPr>
              <a:t>Socio-Economic</a:t>
            </a:r>
          </a:p>
          <a:p>
            <a:pPr algn="ctr" eaLnBrk="1" hangingPunct="1"/>
            <a:r>
              <a:rPr lang="en-ZA" sz="1400">
                <a:solidFill>
                  <a:prstClr val="black"/>
                </a:solidFill>
                <a:latin typeface="Calibri" pitchFamily="34" charset="0"/>
                <a:cs typeface="Calibri" pitchFamily="34" charset="0"/>
              </a:rPr>
              <a:t>Water Requirements </a:t>
            </a:r>
          </a:p>
        </p:txBody>
      </p:sp>
      <p:sp>
        <p:nvSpPr>
          <p:cNvPr id="19" name="Oval 18"/>
          <p:cNvSpPr/>
          <p:nvPr/>
        </p:nvSpPr>
        <p:spPr bwMode="auto">
          <a:xfrm>
            <a:off x="3028950" y="1957057"/>
            <a:ext cx="3497263" cy="3505200"/>
          </a:xfrm>
          <a:prstGeom prst="ellipse">
            <a:avLst/>
          </a:prstGeom>
          <a:noFill/>
          <a:ln w="57150" cap="flat" cmpd="sng" algn="ctr">
            <a:solidFill>
              <a:srgbClr val="FF0000"/>
            </a:solidFill>
            <a:prstDash val="solid"/>
            <a:round/>
            <a:headEnd type="none" w="med" len="med"/>
            <a:tailEnd type="none" w="med" len="med"/>
          </a:ln>
          <a:effectLst/>
        </p:spPr>
        <p:txBody>
          <a:bodyPr/>
          <a:lstStyle/>
          <a:p>
            <a:pPr marL="342900" indent="-342900">
              <a:defRPr/>
            </a:pPr>
            <a:endParaRPr lang="en-ZA" kern="0" dirty="0">
              <a:solidFill>
                <a:sysClr val="windowText" lastClr="000000"/>
              </a:solidFill>
              <a:effectLst>
                <a:outerShdw blurRad="38100" dist="38100" dir="2700000" algn="tl">
                  <a:srgbClr val="000000">
                    <a:alpha val="43137"/>
                  </a:srgbClr>
                </a:outerShdw>
              </a:effectLst>
            </a:endParaRPr>
          </a:p>
        </p:txBody>
      </p:sp>
      <p:cxnSp>
        <p:nvCxnSpPr>
          <p:cNvPr id="47117" name="Straight Arrow Connector 12"/>
          <p:cNvCxnSpPr>
            <a:cxnSpLocks noChangeShapeType="1"/>
          </p:cNvCxnSpPr>
          <p:nvPr/>
        </p:nvCxnSpPr>
        <p:spPr bwMode="auto">
          <a:xfrm rot="16200000" flipH="1">
            <a:off x="2771775" y="2060575"/>
            <a:ext cx="781050" cy="7810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2" name="Arc 21"/>
          <p:cNvSpPr/>
          <p:nvPr/>
        </p:nvSpPr>
        <p:spPr bwMode="auto">
          <a:xfrm rot="9062512">
            <a:off x="3892550" y="3352800"/>
            <a:ext cx="1568450" cy="1543050"/>
          </a:xfrm>
          <a:prstGeom prst="arc">
            <a:avLst/>
          </a:prstGeom>
          <a:noFill/>
          <a:ln w="38100" cap="flat" cmpd="sng" algn="ctr">
            <a:solidFill>
              <a:srgbClr val="0000CC">
                <a:lumMod val="75000"/>
              </a:srgbClr>
            </a:solidFill>
            <a:prstDash val="solid"/>
            <a:round/>
            <a:headEnd type="triangle" w="med" len="med"/>
            <a:tailEnd type="triangle" w="med" len="med"/>
          </a:ln>
          <a:effectLst/>
        </p:spPr>
        <p:txBody>
          <a:bodyPr/>
          <a:lstStyle/>
          <a:p>
            <a:pPr marL="342900" indent="-342900">
              <a:defRPr/>
            </a:pPr>
            <a:endParaRPr lang="en-ZA" kern="0">
              <a:solidFill>
                <a:sysClr val="windowText" lastClr="000000"/>
              </a:solidFill>
              <a:effectLst>
                <a:outerShdw blurRad="38100" dist="38100" dir="2700000" algn="tl">
                  <a:srgbClr val="000000">
                    <a:alpha val="43137"/>
                  </a:srgbClr>
                </a:outerShdw>
              </a:effectLst>
            </a:endParaRPr>
          </a:p>
        </p:txBody>
      </p:sp>
      <p:sp>
        <p:nvSpPr>
          <p:cNvPr id="23" name="Oval 22"/>
          <p:cNvSpPr/>
          <p:nvPr/>
        </p:nvSpPr>
        <p:spPr bwMode="auto">
          <a:xfrm>
            <a:off x="4337050" y="4776788"/>
            <a:ext cx="144463" cy="142875"/>
          </a:xfrm>
          <a:prstGeom prst="ellipse">
            <a:avLst/>
          </a:prstGeom>
          <a:solidFill>
            <a:srgbClr val="000099"/>
          </a:solidFill>
          <a:ln w="9525" cap="flat" cmpd="sng" algn="ctr">
            <a:noFill/>
            <a:prstDash val="solid"/>
            <a:round/>
            <a:headEnd type="none" w="med" len="med"/>
            <a:tailEnd type="none" w="med" len="med"/>
          </a:ln>
          <a:effectLst/>
        </p:spPr>
        <p:txBody>
          <a:bodyPr/>
          <a:lstStyle/>
          <a:p>
            <a:pPr marL="342900" indent="-342900">
              <a:defRPr/>
            </a:pPr>
            <a:endParaRPr lang="en-ZA" kern="0">
              <a:solidFill>
                <a:sysClr val="windowText" lastClr="000000"/>
              </a:solidFill>
              <a:effectLst>
                <a:outerShdw blurRad="38100" dist="38100" dir="2700000" algn="tl">
                  <a:srgbClr val="000000">
                    <a:alpha val="43137"/>
                  </a:srgbClr>
                </a:outerShdw>
              </a:effectLst>
            </a:endParaRPr>
          </a:p>
        </p:txBody>
      </p:sp>
      <p:cxnSp>
        <p:nvCxnSpPr>
          <p:cNvPr id="47120" name="Straight Arrow Connector 12"/>
          <p:cNvCxnSpPr>
            <a:cxnSpLocks noChangeShapeType="1"/>
          </p:cNvCxnSpPr>
          <p:nvPr/>
        </p:nvCxnSpPr>
        <p:spPr bwMode="auto">
          <a:xfrm rot="16200000" flipH="1">
            <a:off x="2446338" y="2232025"/>
            <a:ext cx="781050" cy="7810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5" name="Straight Arrow Connector 24"/>
          <p:cNvCxnSpPr/>
          <p:nvPr/>
        </p:nvCxnSpPr>
        <p:spPr bwMode="auto">
          <a:xfrm rot="16200000" flipH="1">
            <a:off x="2082006" y="1913732"/>
            <a:ext cx="646113" cy="1517650"/>
          </a:xfrm>
          <a:prstGeom prst="straightConnector1">
            <a:avLst/>
          </a:prstGeom>
          <a:solidFill>
            <a:srgbClr val="FFFFFF"/>
          </a:solidFill>
          <a:ln w="28575" cap="flat" cmpd="sng" algn="ctr">
            <a:solidFill>
              <a:srgbClr val="FF0000"/>
            </a:solidFill>
            <a:prstDash val="solid"/>
            <a:round/>
            <a:headEnd type="none" w="med" len="med"/>
            <a:tailEnd type="arrow"/>
          </a:ln>
          <a:effectLst>
            <a:outerShdw blurRad="50800" dist="38100" dir="5400000" algn="t" rotWithShape="0">
              <a:prstClr val="black">
                <a:alpha val="91000"/>
              </a:prstClr>
            </a:outerShdw>
          </a:effectLst>
        </p:spPr>
      </p:cxnSp>
      <p:sp>
        <p:nvSpPr>
          <p:cNvPr id="26" name="TextBox 25"/>
          <p:cNvSpPr txBox="1"/>
          <p:nvPr/>
        </p:nvSpPr>
        <p:spPr>
          <a:xfrm>
            <a:off x="478368" y="1702549"/>
            <a:ext cx="2336412" cy="646331"/>
          </a:xfrm>
          <a:prstGeom prst="rect">
            <a:avLst/>
          </a:prstGeom>
          <a:solidFill>
            <a:schemeClr val="bg1"/>
          </a:solidFill>
          <a:ln w="34925">
            <a:solidFill>
              <a:srgbClr val="FF0000"/>
            </a:solidFill>
          </a:ln>
          <a:effectLst>
            <a:outerShdw dist="38100" sx="1000" sy="1000" algn="l" rotWithShape="0">
              <a:prstClr val="black"/>
            </a:outerShdw>
            <a:softEdge rad="31750"/>
          </a:effectLst>
        </p:spPr>
        <p:txBody>
          <a:bodyPr>
            <a:spAutoFit/>
          </a:bodyPr>
          <a:lstStyle/>
          <a:p>
            <a:pPr algn="ctr">
              <a:defRPr/>
            </a:pPr>
            <a:r>
              <a:rPr lang="en-ZA" b="1" dirty="0">
                <a:solidFill>
                  <a:srgbClr val="FF0000"/>
                </a:solidFill>
                <a:cs typeface="Calibri" pitchFamily="34" charset="0"/>
              </a:rPr>
              <a:t>Catchment Resource Availability</a:t>
            </a:r>
          </a:p>
        </p:txBody>
      </p:sp>
      <p:sp>
        <p:nvSpPr>
          <p:cNvPr id="27" name="Rounded Rectangle 26"/>
          <p:cNvSpPr/>
          <p:nvPr/>
        </p:nvSpPr>
        <p:spPr bwMode="auto">
          <a:xfrm>
            <a:off x="789776" y="3600400"/>
            <a:ext cx="1549976" cy="548680"/>
          </a:xfrm>
          <a:prstGeom prst="roundRect">
            <a:avLst/>
          </a:prstGeom>
          <a:solidFill>
            <a:srgbClr val="92D050"/>
          </a:solidFill>
          <a:ln w="9525" cap="flat" cmpd="sng" algn="ctr">
            <a:noFill/>
            <a:prstDash val="solid"/>
            <a:round/>
            <a:headEnd type="none" w="med" len="med"/>
            <a:tailEnd type="none" w="med" len="med"/>
          </a:ln>
          <a:effectLst>
            <a:outerShdw blurRad="50800" dist="38100" dir="16260000" algn="l" rotWithShape="0">
              <a:prstClr val="black">
                <a:alpha val="0"/>
              </a:prstClr>
            </a:outerShdw>
          </a:effectLst>
          <a:scene3d>
            <a:camera prst="orthographicFront"/>
            <a:lightRig rig="threePt" dir="t"/>
          </a:scene3d>
          <a:sp3d>
            <a:bevelT prst="relaxedInset"/>
          </a:sp3d>
        </p:spPr>
        <p:txBody>
          <a:bodyPr/>
          <a:lstStyle/>
          <a:p>
            <a:pPr marL="342900" indent="-342900">
              <a:defRPr/>
            </a:pPr>
            <a:endParaRPr lang="en-ZA" sz="2400" kern="0">
              <a:solidFill>
                <a:sysClr val="windowText" lastClr="000000"/>
              </a:solidFill>
              <a:effectLst>
                <a:outerShdw blurRad="38100" dist="38100" dir="2700000" algn="tl">
                  <a:srgbClr val="000000">
                    <a:alpha val="43137"/>
                  </a:srgbClr>
                </a:outerShdw>
              </a:effectLst>
            </a:endParaRPr>
          </a:p>
        </p:txBody>
      </p:sp>
      <p:sp>
        <p:nvSpPr>
          <p:cNvPr id="47128" name="TextBox 54"/>
          <p:cNvSpPr txBox="1">
            <a:spLocks noChangeArrowheads="1"/>
          </p:cNvSpPr>
          <p:nvPr/>
        </p:nvSpPr>
        <p:spPr bwMode="auto">
          <a:xfrm>
            <a:off x="882650" y="3671888"/>
            <a:ext cx="1306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ctr" eaLnBrk="1" hangingPunct="1"/>
            <a:r>
              <a:rPr lang="en-ZA" sz="1800">
                <a:solidFill>
                  <a:srgbClr val="006600"/>
                </a:solidFill>
                <a:latin typeface="Calibri" pitchFamily="34" charset="0"/>
                <a:cs typeface="Calibri" pitchFamily="34" charset="0"/>
              </a:rPr>
              <a:t>Protection</a:t>
            </a:r>
          </a:p>
        </p:txBody>
      </p:sp>
      <p:sp>
        <p:nvSpPr>
          <p:cNvPr id="29" name="TextBox 34"/>
          <p:cNvSpPr txBox="1">
            <a:spLocks noChangeArrowheads="1"/>
          </p:cNvSpPr>
          <p:nvPr/>
        </p:nvSpPr>
        <p:spPr bwMode="auto">
          <a:xfrm>
            <a:off x="754063" y="5013325"/>
            <a:ext cx="2349500" cy="646113"/>
          </a:xfrm>
          <a:prstGeom prst="rect">
            <a:avLst/>
          </a:prstGeom>
          <a:noFill/>
          <a:ln w="6350">
            <a:solidFill>
              <a:schemeClr val="tx1"/>
            </a:solidFill>
            <a:miter lim="800000"/>
            <a:headEnd/>
            <a:tailEnd/>
          </a:ln>
        </p:spPr>
        <p:txBody>
          <a:bodyPr>
            <a:spAutoFit/>
          </a:bodyPr>
          <a:lstStyle/>
          <a:p>
            <a:pPr algn="ctr">
              <a:defRPr/>
            </a:pPr>
            <a:r>
              <a:rPr lang="en-ZA" kern="0" dirty="0">
                <a:solidFill>
                  <a:sysClr val="windowText" lastClr="000000"/>
                </a:solidFill>
              </a:rPr>
              <a:t>Management  Class </a:t>
            </a:r>
          </a:p>
          <a:p>
            <a:pPr algn="ctr">
              <a:defRPr/>
            </a:pPr>
            <a:r>
              <a:rPr lang="en-ZA" kern="0" dirty="0">
                <a:solidFill>
                  <a:sysClr val="windowText" lastClr="000000"/>
                </a:solidFill>
              </a:rPr>
              <a:t>(Decision)</a:t>
            </a:r>
          </a:p>
        </p:txBody>
      </p:sp>
      <p:cxnSp>
        <p:nvCxnSpPr>
          <p:cNvPr id="30" name="Straight Arrow Connector 29"/>
          <p:cNvCxnSpPr>
            <a:stCxn id="29" idx="3"/>
          </p:cNvCxnSpPr>
          <p:nvPr/>
        </p:nvCxnSpPr>
        <p:spPr bwMode="auto">
          <a:xfrm flipV="1">
            <a:off x="3103563" y="4875213"/>
            <a:ext cx="1266825" cy="460375"/>
          </a:xfrm>
          <a:prstGeom prst="straightConnector1">
            <a:avLst/>
          </a:prstGeom>
          <a:solidFill>
            <a:srgbClr val="FFFFFF"/>
          </a:solidFill>
          <a:ln w="19050" cap="flat" cmpd="sng" algn="ctr">
            <a:solidFill>
              <a:schemeClr val="tx1"/>
            </a:solidFill>
            <a:prstDash val="solid"/>
            <a:round/>
            <a:headEnd type="none" w="med" len="med"/>
            <a:tailEnd type="arrow"/>
          </a:ln>
          <a:effectLst>
            <a:outerShdw blurRad="50800" dist="38100" dir="5400000" algn="t" rotWithShape="0">
              <a:schemeClr val="bg1">
                <a:alpha val="0"/>
              </a:schemeClr>
            </a:outerShdw>
          </a:effectLst>
        </p:spPr>
      </p:cxnSp>
      <p:sp>
        <p:nvSpPr>
          <p:cNvPr id="31" name="Rounded Rectangle 30"/>
          <p:cNvSpPr/>
          <p:nvPr/>
        </p:nvSpPr>
        <p:spPr bwMode="auto">
          <a:xfrm>
            <a:off x="7308304" y="3530036"/>
            <a:ext cx="1368152" cy="432048"/>
          </a:xfrm>
          <a:prstGeom prst="roundRect">
            <a:avLst/>
          </a:prstGeom>
          <a:solidFill>
            <a:srgbClr val="FFC000"/>
          </a:solidFill>
          <a:ln w="9525" cap="flat" cmpd="sng" algn="ctr">
            <a:noFill/>
            <a:prstDash val="solid"/>
            <a:round/>
            <a:headEnd type="none" w="med" len="med"/>
            <a:tailEnd type="none" w="med" len="med"/>
          </a:ln>
          <a:effectLst>
            <a:outerShdw blurRad="50800" dist="38100" dir="16260000" algn="l" rotWithShape="0">
              <a:prstClr val="black">
                <a:alpha val="0"/>
              </a:prstClr>
            </a:outerShdw>
          </a:effectLst>
          <a:scene3d>
            <a:camera prst="orthographicFront"/>
            <a:lightRig rig="threePt" dir="t"/>
          </a:scene3d>
          <a:sp3d>
            <a:bevelT prst="relaxedInset"/>
          </a:sp3d>
        </p:spPr>
        <p:txBody>
          <a:bodyPr/>
          <a:lstStyle/>
          <a:p>
            <a:pPr marL="342900" indent="-342900">
              <a:defRPr/>
            </a:pPr>
            <a:endParaRPr lang="en-ZA" sz="2400" kern="0">
              <a:solidFill>
                <a:prstClr val="black"/>
              </a:solidFill>
              <a:effectLst>
                <a:outerShdw blurRad="38100" dist="38100" dir="2700000" algn="tl">
                  <a:srgbClr val="000000">
                    <a:alpha val="43137"/>
                  </a:srgbClr>
                </a:outerShdw>
              </a:effectLst>
            </a:endParaRPr>
          </a:p>
        </p:txBody>
      </p:sp>
      <p:sp>
        <p:nvSpPr>
          <p:cNvPr id="47134" name="TextBox 56"/>
          <p:cNvSpPr txBox="1">
            <a:spLocks noChangeArrowheads="1"/>
          </p:cNvSpPr>
          <p:nvPr/>
        </p:nvSpPr>
        <p:spPr bwMode="auto">
          <a:xfrm>
            <a:off x="7418388" y="360203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ctr" eaLnBrk="1" hangingPunct="1"/>
            <a:r>
              <a:rPr lang="en-ZA" sz="1800">
                <a:solidFill>
                  <a:prstClr val="black"/>
                </a:solidFill>
                <a:latin typeface="Calibri" pitchFamily="34" charset="0"/>
                <a:cs typeface="Calibri" pitchFamily="34" charset="0"/>
              </a:rPr>
              <a:t>Use</a:t>
            </a:r>
          </a:p>
        </p:txBody>
      </p:sp>
    </p:spTree>
    <p:extLst>
      <p:ext uri="{BB962C8B-B14F-4D97-AF65-F5344CB8AC3E}">
        <p14:creationId xmlns:p14="http://schemas.microsoft.com/office/powerpoint/2010/main" val="399299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1453"/>
            <a:ext cx="8572500" cy="1143000"/>
          </a:xfrm>
        </p:spPr>
        <p:txBody>
          <a:bodyPr/>
          <a:lstStyle/>
          <a:p>
            <a:pPr>
              <a:defRPr/>
            </a:pPr>
            <a:r>
              <a:rPr dirty="0" smtClean="0"/>
              <a:t>Scenario</a:t>
            </a:r>
            <a:r>
              <a:rPr lang="en-ZA" dirty="0" smtClean="0"/>
              <a:t> Evaluation Process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890504"/>
              </p:ext>
            </p:extLst>
          </p:nvPr>
        </p:nvGraphicFramePr>
        <p:xfrm>
          <a:off x="-1" y="1123619"/>
          <a:ext cx="6941713" cy="5291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931548333"/>
              </p:ext>
            </p:extLst>
          </p:nvPr>
        </p:nvGraphicFramePr>
        <p:xfrm>
          <a:off x="4892517" y="2460477"/>
          <a:ext cx="4149883" cy="226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488205194"/>
              </p:ext>
            </p:extLst>
          </p:nvPr>
        </p:nvGraphicFramePr>
        <p:xfrm>
          <a:off x="683568" y="547556"/>
          <a:ext cx="1080120" cy="129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1" name="Group 20"/>
          <p:cNvGrpSpPr/>
          <p:nvPr/>
        </p:nvGrpSpPr>
        <p:grpSpPr>
          <a:xfrm>
            <a:off x="2356834" y="3055033"/>
            <a:ext cx="1957589" cy="3134080"/>
            <a:chOff x="2356834" y="3055033"/>
            <a:chExt cx="1957589" cy="3134080"/>
          </a:xfrm>
        </p:grpSpPr>
        <p:sp>
          <p:nvSpPr>
            <p:cNvPr id="6" name="Rounded Rectangular Callout 5"/>
            <p:cNvSpPr/>
            <p:nvPr/>
          </p:nvSpPr>
          <p:spPr>
            <a:xfrm>
              <a:off x="2356834" y="3055033"/>
              <a:ext cx="1957589" cy="1687132"/>
            </a:xfrm>
            <a:prstGeom prst="wedgeRoundRectCallout">
              <a:avLst>
                <a:gd name="adj1" fmla="val 5223"/>
                <a:gd name="adj2" fmla="val 93798"/>
                <a:gd name="adj3" fmla="val 16667"/>
              </a:avLst>
            </a:prstGeom>
            <a:ln w="34925"/>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itchFamily="34" charset="0"/>
                <a:buChar char="•"/>
              </a:pPr>
              <a:r>
                <a:rPr lang="en-US" sz="1600" b="1" dirty="0">
                  <a:solidFill>
                    <a:prstClr val="black"/>
                  </a:solidFill>
                </a:rPr>
                <a:t>Ecological</a:t>
              </a:r>
            </a:p>
            <a:p>
              <a:pPr marL="285750" indent="-285750">
                <a:buFont typeface="Arial" pitchFamily="34" charset="0"/>
                <a:buChar char="•"/>
              </a:pPr>
              <a:r>
                <a:rPr lang="en-US" sz="1600" b="1" dirty="0">
                  <a:solidFill>
                    <a:prstClr val="black"/>
                  </a:solidFill>
                </a:rPr>
                <a:t>Ecosystem Services</a:t>
              </a:r>
            </a:p>
            <a:p>
              <a:pPr marL="285750" indent="-285750">
                <a:buFont typeface="Arial" pitchFamily="34" charset="0"/>
                <a:buChar char="•"/>
              </a:pPr>
              <a:r>
                <a:rPr lang="en-US" sz="1600" b="1" dirty="0">
                  <a:solidFill>
                    <a:prstClr val="black"/>
                  </a:solidFill>
                </a:rPr>
                <a:t>Economical</a:t>
              </a:r>
            </a:p>
            <a:p>
              <a:pPr marL="285750" indent="-285750">
                <a:buFont typeface="Arial" pitchFamily="34" charset="0"/>
                <a:buChar char="•"/>
              </a:pPr>
              <a:r>
                <a:rPr lang="en-US" sz="1600" b="1" dirty="0">
                  <a:solidFill>
                    <a:prstClr val="black"/>
                  </a:solidFill>
                </a:rPr>
                <a:t>Non-Ecological Water Quality</a:t>
              </a:r>
              <a:endParaRPr lang="en-ZA" sz="1600" b="1" dirty="0">
                <a:solidFill>
                  <a:prstClr val="black"/>
                </a:solidFill>
              </a:endParaRPr>
            </a:p>
          </p:txBody>
        </p:sp>
        <p:sp>
          <p:nvSpPr>
            <p:cNvPr id="20" name="Oval 19"/>
            <p:cNvSpPr/>
            <p:nvPr/>
          </p:nvSpPr>
          <p:spPr>
            <a:xfrm>
              <a:off x="2704564" y="5479138"/>
              <a:ext cx="1609859" cy="709975"/>
            </a:xfrm>
            <a:prstGeom prst="ellipse">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4" name="Down Arrow Callout 3"/>
          <p:cNvSpPr/>
          <p:nvPr/>
        </p:nvSpPr>
        <p:spPr>
          <a:xfrm rot="5400000">
            <a:off x="4700837" y="5049183"/>
            <a:ext cx="1052294" cy="1796091"/>
          </a:xfrm>
          <a:prstGeom prst="downArrowCallout">
            <a:avLst/>
          </a:prstGeom>
        </p:spPr>
        <p:style>
          <a:lnRef idx="1">
            <a:schemeClr val="accent2"/>
          </a:lnRef>
          <a:fillRef idx="2">
            <a:schemeClr val="accent2"/>
          </a:fillRef>
          <a:effectRef idx="1">
            <a:schemeClr val="accent2"/>
          </a:effectRef>
          <a:fontRef idx="minor">
            <a:schemeClr val="dk1"/>
          </a:fontRef>
        </p:style>
        <p:txBody>
          <a:bodyPr vert="vert270" rtlCol="0" anchor="t"/>
          <a:lstStyle/>
          <a:p>
            <a:pPr algn="ctr"/>
            <a:r>
              <a:rPr lang="en-US" sz="2000" b="1" dirty="0">
                <a:solidFill>
                  <a:prstClr val="black"/>
                </a:solidFill>
              </a:rPr>
              <a:t>Evaluate against</a:t>
            </a:r>
          </a:p>
          <a:p>
            <a:pPr algn="ctr"/>
            <a:r>
              <a:rPr lang="en-US" sz="2000" b="1" dirty="0">
                <a:solidFill>
                  <a:prstClr val="black"/>
                </a:solidFill>
              </a:rPr>
              <a:t>Vision</a:t>
            </a:r>
            <a:endParaRPr lang="en-ZA" sz="2000" b="1" dirty="0">
              <a:solidFill>
                <a:prstClr val="black"/>
              </a:solidFill>
            </a:endParaRPr>
          </a:p>
        </p:txBody>
      </p:sp>
    </p:spTree>
    <p:extLst>
      <p:ext uri="{BB962C8B-B14F-4D97-AF65-F5344CB8AC3E}">
        <p14:creationId xmlns:p14="http://schemas.microsoft.com/office/powerpoint/2010/main" val="32658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8631"/>
            <a:ext cx="9144000" cy="6233885"/>
          </a:xfrm>
          <a:prstGeom prst="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3" name="Group 2"/>
          <p:cNvGrpSpPr/>
          <p:nvPr/>
        </p:nvGrpSpPr>
        <p:grpSpPr>
          <a:xfrm>
            <a:off x="312317" y="1498789"/>
            <a:ext cx="3277136" cy="1485019"/>
            <a:chOff x="312317" y="1498789"/>
            <a:chExt cx="3277136" cy="1485019"/>
          </a:xfrm>
        </p:grpSpPr>
        <p:sp>
          <p:nvSpPr>
            <p:cNvPr id="4" name="Freeform 3"/>
            <p:cNvSpPr/>
            <p:nvPr/>
          </p:nvSpPr>
          <p:spPr>
            <a:xfrm>
              <a:off x="1845171" y="2002517"/>
              <a:ext cx="1162855" cy="276706"/>
            </a:xfrm>
            <a:custGeom>
              <a:avLst/>
              <a:gdLst/>
              <a:ahLst/>
              <a:cxnLst/>
              <a:rect l="0" t="0" r="0" b="0"/>
              <a:pathLst>
                <a:path>
                  <a:moveTo>
                    <a:pt x="0" y="0"/>
                  </a:moveTo>
                  <a:lnTo>
                    <a:pt x="0" y="188567"/>
                  </a:lnTo>
                  <a:lnTo>
                    <a:pt x="1162855" y="188567"/>
                  </a:lnTo>
                  <a:lnTo>
                    <a:pt x="1162855" y="276706"/>
                  </a:lnTo>
                </a:path>
              </a:pathLst>
            </a:custGeom>
            <a:noFill/>
            <a:ln>
              <a:solidFill>
                <a:srgbClr val="00B050"/>
              </a:solidFill>
            </a:ln>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1799451" y="2002517"/>
              <a:ext cx="91440" cy="276706"/>
            </a:xfrm>
            <a:custGeom>
              <a:avLst/>
              <a:gdLst/>
              <a:ahLst/>
              <a:cxnLst/>
              <a:rect l="0" t="0" r="0" b="0"/>
              <a:pathLst>
                <a:path>
                  <a:moveTo>
                    <a:pt x="45720" y="0"/>
                  </a:moveTo>
                  <a:lnTo>
                    <a:pt x="45720" y="276706"/>
                  </a:lnTo>
                </a:path>
              </a:pathLst>
            </a:custGeom>
            <a:noFill/>
            <a:ln>
              <a:solidFill>
                <a:schemeClr val="tx1"/>
              </a:solidFill>
            </a:ln>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682316" y="2002517"/>
              <a:ext cx="1162855" cy="276706"/>
            </a:xfrm>
            <a:custGeom>
              <a:avLst/>
              <a:gdLst/>
              <a:ahLst/>
              <a:cxnLst/>
              <a:rect l="0" t="0" r="0" b="0"/>
              <a:pathLst>
                <a:path>
                  <a:moveTo>
                    <a:pt x="1162855" y="0"/>
                  </a:moveTo>
                  <a:lnTo>
                    <a:pt x="1162855" y="188567"/>
                  </a:lnTo>
                  <a:lnTo>
                    <a:pt x="0" y="188567"/>
                  </a:lnTo>
                  <a:lnTo>
                    <a:pt x="0" y="276706"/>
                  </a:lnTo>
                </a:path>
              </a:pathLst>
            </a:custGeom>
            <a:noFill/>
            <a:ln>
              <a:solidFill>
                <a:srgbClr val="00B050"/>
              </a:solidFill>
            </a:ln>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1328138" y="1498789"/>
              <a:ext cx="1098460"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rgbClr val="00B050">
                <a:alpha val="90000"/>
              </a:srgb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b="1" dirty="0">
                  <a:solidFill>
                    <a:prstClr val="black">
                      <a:hueOff val="0"/>
                      <a:satOff val="0"/>
                      <a:lumOff val="0"/>
                      <a:alphaOff val="0"/>
                    </a:prstClr>
                  </a:solidFill>
                  <a:latin typeface="Futura Md BT" panose="020B0602020204020303" pitchFamily="34" charset="0"/>
                </a:rPr>
                <a:t>Ecology</a:t>
              </a:r>
              <a:endParaRPr lang="en-GB" b="1" dirty="0">
                <a:solidFill>
                  <a:prstClr val="black">
                    <a:hueOff val="0"/>
                    <a:satOff val="0"/>
                    <a:lumOff val="0"/>
                    <a:alphaOff val="0"/>
                  </a:prstClr>
                </a:solidFill>
                <a:latin typeface="Futura Md BT" panose="020B0602020204020303" pitchFamily="34" charset="0"/>
              </a:endParaRPr>
            </a:p>
          </p:txBody>
        </p:sp>
        <p:sp>
          <p:nvSpPr>
            <p:cNvPr id="10" name="Freeform 9"/>
            <p:cNvSpPr/>
            <p:nvPr/>
          </p:nvSpPr>
          <p:spPr>
            <a:xfrm>
              <a:off x="312317" y="2379652"/>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rgbClr val="00B050">
                <a:alpha val="90000"/>
              </a:srgb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Fish</a:t>
              </a:r>
            </a:p>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Geom</a:t>
              </a:r>
              <a:endParaRPr lang="en-GB" sz="1600" dirty="0">
                <a:solidFill>
                  <a:prstClr val="black">
                    <a:hueOff val="0"/>
                    <a:satOff val="0"/>
                    <a:lumOff val="0"/>
                    <a:alphaOff val="0"/>
                  </a:prstClr>
                </a:solidFill>
                <a:latin typeface="Futura Md BT" panose="020B0602020204020303" pitchFamily="34" charset="0"/>
              </a:endParaRPr>
            </a:p>
          </p:txBody>
        </p:sp>
        <p:sp>
          <p:nvSpPr>
            <p:cNvPr id="12" name="Freeform 11"/>
            <p:cNvSpPr/>
            <p:nvPr/>
          </p:nvSpPr>
          <p:spPr>
            <a:xfrm>
              <a:off x="1369458" y="2379652"/>
              <a:ext cx="1170544"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rgbClr val="00B050">
                <a:alpha val="90000"/>
              </a:srgb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400" dirty="0">
                  <a:solidFill>
                    <a:prstClr val="black">
                      <a:hueOff val="0"/>
                      <a:satOff val="0"/>
                      <a:lumOff val="0"/>
                      <a:alphaOff val="0"/>
                    </a:prstClr>
                  </a:solidFill>
                  <a:latin typeface="Futura Md BT" panose="020B0602020204020303" pitchFamily="34" charset="0"/>
                </a:rPr>
                <a:t>Inverts</a:t>
              </a:r>
            </a:p>
            <a:p>
              <a:pPr algn="ctr" defTabSz="533400">
                <a:lnSpc>
                  <a:spcPct val="90000"/>
                </a:lnSpc>
                <a:spcBef>
                  <a:spcPct val="0"/>
                </a:spcBef>
                <a:spcAft>
                  <a:spcPct val="35000"/>
                </a:spcAft>
              </a:pPr>
              <a:r>
                <a:rPr lang="en-ZA" sz="1400" dirty="0" err="1">
                  <a:solidFill>
                    <a:prstClr val="black">
                      <a:hueOff val="0"/>
                      <a:satOff val="0"/>
                      <a:lumOff val="0"/>
                      <a:alphaOff val="0"/>
                    </a:prstClr>
                  </a:solidFill>
                  <a:latin typeface="Futura Md BT" panose="020B0602020204020303" pitchFamily="34" charset="0"/>
                </a:rPr>
                <a:t>Phys</a:t>
              </a:r>
              <a:r>
                <a:rPr lang="en-ZA" sz="1400" dirty="0">
                  <a:solidFill>
                    <a:prstClr val="black">
                      <a:hueOff val="0"/>
                      <a:satOff val="0"/>
                      <a:lumOff val="0"/>
                      <a:alphaOff val="0"/>
                    </a:prstClr>
                  </a:solidFill>
                  <a:latin typeface="Futura Md BT" panose="020B0602020204020303" pitchFamily="34" charset="0"/>
                </a:rPr>
                <a:t>, </a:t>
              </a:r>
              <a:r>
                <a:rPr lang="en-ZA" sz="1400" dirty="0" err="1">
                  <a:solidFill>
                    <a:prstClr val="black">
                      <a:hueOff val="0"/>
                      <a:satOff val="0"/>
                      <a:lumOff val="0"/>
                      <a:alphaOff val="0"/>
                    </a:prstClr>
                  </a:solidFill>
                  <a:latin typeface="Futura Md BT" panose="020B0602020204020303" pitchFamily="34" charset="0"/>
                </a:rPr>
                <a:t>Chem</a:t>
              </a:r>
              <a:endParaRPr lang="en-GB" sz="1400" dirty="0">
                <a:solidFill>
                  <a:prstClr val="black">
                    <a:hueOff val="0"/>
                    <a:satOff val="0"/>
                    <a:lumOff val="0"/>
                    <a:alphaOff val="0"/>
                  </a:prstClr>
                </a:solidFill>
                <a:latin typeface="Futura Md BT" panose="020B0602020204020303" pitchFamily="34" charset="0"/>
              </a:endParaRPr>
            </a:p>
          </p:txBody>
        </p:sp>
        <p:sp>
          <p:nvSpPr>
            <p:cNvPr id="14" name="Freeform 13"/>
            <p:cNvSpPr/>
            <p:nvPr/>
          </p:nvSpPr>
          <p:spPr>
            <a:xfrm>
              <a:off x="2638027" y="2379652"/>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rgbClr val="00B050">
                <a:alpha val="90000"/>
              </a:srgb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Rip veg</a:t>
              </a:r>
              <a:endParaRPr lang="en-GB" sz="1600" dirty="0">
                <a:solidFill>
                  <a:prstClr val="black">
                    <a:hueOff val="0"/>
                    <a:satOff val="0"/>
                    <a:lumOff val="0"/>
                    <a:alphaOff val="0"/>
                  </a:prstClr>
                </a:solidFill>
                <a:latin typeface="Futura Md BT" panose="020B0602020204020303" pitchFamily="34" charset="0"/>
              </a:endParaRPr>
            </a:p>
          </p:txBody>
        </p:sp>
      </p:grpSp>
      <p:sp>
        <p:nvSpPr>
          <p:cNvPr id="30" name="Freeform 29"/>
          <p:cNvSpPr/>
          <p:nvPr/>
        </p:nvSpPr>
        <p:spPr>
          <a:xfrm>
            <a:off x="1909566" y="5567369"/>
            <a:ext cx="1162855" cy="276706"/>
          </a:xfrm>
          <a:custGeom>
            <a:avLst/>
            <a:gdLst/>
            <a:ahLst/>
            <a:cxnLst/>
            <a:rect l="0" t="0" r="0" b="0"/>
            <a:pathLst>
              <a:path>
                <a:moveTo>
                  <a:pt x="0" y="0"/>
                </a:moveTo>
                <a:lnTo>
                  <a:pt x="0" y="188567"/>
                </a:lnTo>
                <a:lnTo>
                  <a:pt x="1162855" y="188567"/>
                </a:lnTo>
                <a:lnTo>
                  <a:pt x="1162855" y="276706"/>
                </a:lnTo>
              </a:path>
            </a:pathLst>
          </a:custGeom>
          <a:noFill/>
          <a:ln>
            <a:solidFill>
              <a:schemeClr val="accent6">
                <a:lumMod val="7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1863846" y="5567369"/>
            <a:ext cx="91440" cy="276706"/>
          </a:xfrm>
          <a:custGeom>
            <a:avLst/>
            <a:gdLst/>
            <a:ahLst/>
            <a:cxnLst/>
            <a:rect l="0" t="0" r="0" b="0"/>
            <a:pathLst>
              <a:path>
                <a:moveTo>
                  <a:pt x="45720" y="0"/>
                </a:moveTo>
                <a:lnTo>
                  <a:pt x="45720" y="276706"/>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746711" y="5567369"/>
            <a:ext cx="1162855" cy="276706"/>
          </a:xfrm>
          <a:custGeom>
            <a:avLst/>
            <a:gdLst/>
            <a:ahLst/>
            <a:cxnLst/>
            <a:rect l="0" t="0" r="0" b="0"/>
            <a:pathLst>
              <a:path>
                <a:moveTo>
                  <a:pt x="1162855" y="0"/>
                </a:moveTo>
                <a:lnTo>
                  <a:pt x="1162855" y="188567"/>
                </a:lnTo>
                <a:lnTo>
                  <a:pt x="0" y="188567"/>
                </a:lnTo>
                <a:lnTo>
                  <a:pt x="0" y="276706"/>
                </a:lnTo>
              </a:path>
            </a:pathLst>
          </a:custGeom>
          <a:noFill/>
          <a:ln>
            <a:solidFill>
              <a:schemeClr val="accent6">
                <a:lumMod val="7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1328138" y="5063641"/>
            <a:ext cx="1162855"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6">
              <a:lumMod val="75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algn="ctr" defTabSz="533400">
              <a:lnSpc>
                <a:spcPct val="90000"/>
              </a:lnSpc>
              <a:spcBef>
                <a:spcPct val="0"/>
              </a:spcBef>
              <a:spcAft>
                <a:spcPct val="35000"/>
              </a:spcAft>
            </a:pPr>
            <a:r>
              <a:rPr lang="en-ZA" b="1" dirty="0">
                <a:solidFill>
                  <a:prstClr val="black">
                    <a:hueOff val="0"/>
                    <a:satOff val="0"/>
                    <a:lumOff val="0"/>
                    <a:alphaOff val="0"/>
                  </a:prstClr>
                </a:solidFill>
                <a:latin typeface="Futura Md BT" panose="020B0602020204020303" pitchFamily="34" charset="0"/>
              </a:rPr>
              <a:t>Economy</a:t>
            </a:r>
            <a:endParaRPr lang="en-GB" b="1" dirty="0">
              <a:solidFill>
                <a:prstClr val="black">
                  <a:hueOff val="0"/>
                  <a:satOff val="0"/>
                  <a:lumOff val="0"/>
                  <a:alphaOff val="0"/>
                </a:prstClr>
              </a:solidFill>
              <a:latin typeface="Futura Md BT" panose="020B0602020204020303" pitchFamily="34" charset="0"/>
            </a:endParaRPr>
          </a:p>
        </p:txBody>
      </p:sp>
      <p:sp>
        <p:nvSpPr>
          <p:cNvPr id="38" name="Freeform 37"/>
          <p:cNvSpPr/>
          <p:nvPr/>
        </p:nvSpPr>
        <p:spPr>
          <a:xfrm>
            <a:off x="376712" y="5944504"/>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6">
              <a:lumMod val="75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GDP</a:t>
            </a:r>
            <a:endParaRPr lang="en-GB" sz="1600" dirty="0">
              <a:solidFill>
                <a:prstClr val="black">
                  <a:hueOff val="0"/>
                  <a:satOff val="0"/>
                  <a:lumOff val="0"/>
                  <a:alphaOff val="0"/>
                </a:prstClr>
              </a:solidFill>
              <a:latin typeface="Futura Md BT" panose="020B0602020204020303" pitchFamily="34" charset="0"/>
            </a:endParaRPr>
          </a:p>
        </p:txBody>
      </p:sp>
      <p:sp>
        <p:nvSpPr>
          <p:cNvPr id="47" name="Freeform 46"/>
          <p:cNvSpPr/>
          <p:nvPr/>
        </p:nvSpPr>
        <p:spPr>
          <a:xfrm>
            <a:off x="1539567" y="5944504"/>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6">
              <a:lumMod val="75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Jobs</a:t>
            </a:r>
            <a:endParaRPr lang="en-GB" sz="1600" dirty="0">
              <a:solidFill>
                <a:prstClr val="black">
                  <a:hueOff val="0"/>
                  <a:satOff val="0"/>
                  <a:lumOff val="0"/>
                  <a:alphaOff val="0"/>
                </a:prstClr>
              </a:solidFill>
              <a:latin typeface="Futura Md BT" panose="020B0602020204020303" pitchFamily="34" charset="0"/>
            </a:endParaRPr>
          </a:p>
        </p:txBody>
      </p:sp>
      <p:sp>
        <p:nvSpPr>
          <p:cNvPr id="50" name="Freeform 49"/>
          <p:cNvSpPr/>
          <p:nvPr/>
        </p:nvSpPr>
        <p:spPr>
          <a:xfrm>
            <a:off x="2702422" y="5944504"/>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6">
              <a:lumMod val="75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algn="ctr" defTabSz="533400">
              <a:lnSpc>
                <a:spcPct val="90000"/>
              </a:lnSpc>
              <a:spcBef>
                <a:spcPct val="0"/>
              </a:spcBef>
              <a:spcAft>
                <a:spcPct val="35000"/>
              </a:spcAft>
            </a:pPr>
            <a:r>
              <a:rPr lang="en-ZA" sz="1200" dirty="0">
                <a:solidFill>
                  <a:prstClr val="black">
                    <a:hueOff val="0"/>
                    <a:satOff val="0"/>
                    <a:lumOff val="0"/>
                    <a:alphaOff val="0"/>
                  </a:prstClr>
                </a:solidFill>
                <a:latin typeface="Futura Md BT" panose="020B0602020204020303" pitchFamily="34" charset="0"/>
              </a:rPr>
              <a:t>Household</a:t>
            </a:r>
            <a:r>
              <a:rPr lang="en-ZA" sz="1400" dirty="0">
                <a:solidFill>
                  <a:prstClr val="black">
                    <a:hueOff val="0"/>
                    <a:satOff val="0"/>
                    <a:lumOff val="0"/>
                    <a:alphaOff val="0"/>
                  </a:prstClr>
                </a:solidFill>
                <a:latin typeface="Futura Md BT" panose="020B0602020204020303" pitchFamily="34" charset="0"/>
              </a:rPr>
              <a:t> </a:t>
            </a:r>
          </a:p>
          <a:p>
            <a:pPr algn="ctr" defTabSz="533400">
              <a:lnSpc>
                <a:spcPct val="90000"/>
              </a:lnSpc>
              <a:spcBef>
                <a:spcPct val="0"/>
              </a:spcBef>
              <a:spcAft>
                <a:spcPct val="35000"/>
              </a:spcAft>
            </a:pPr>
            <a:r>
              <a:rPr lang="en-ZA" sz="1400" dirty="0">
                <a:solidFill>
                  <a:prstClr val="black">
                    <a:hueOff val="0"/>
                    <a:satOff val="0"/>
                    <a:lumOff val="0"/>
                    <a:alphaOff val="0"/>
                  </a:prstClr>
                </a:solidFill>
                <a:latin typeface="Futura Md BT" panose="020B0602020204020303" pitchFamily="34" charset="0"/>
              </a:rPr>
              <a:t>Income</a:t>
            </a:r>
            <a:endParaRPr lang="en-GB" sz="1400" dirty="0">
              <a:solidFill>
                <a:prstClr val="black">
                  <a:hueOff val="0"/>
                  <a:satOff val="0"/>
                  <a:lumOff val="0"/>
                  <a:alphaOff val="0"/>
                </a:prstClr>
              </a:solidFill>
              <a:latin typeface="Futura Md BT" panose="020B0602020204020303" pitchFamily="34" charset="0"/>
            </a:endParaRPr>
          </a:p>
        </p:txBody>
      </p:sp>
      <p:sp>
        <p:nvSpPr>
          <p:cNvPr id="17" name="Freeform 16"/>
          <p:cNvSpPr/>
          <p:nvPr/>
        </p:nvSpPr>
        <p:spPr>
          <a:xfrm>
            <a:off x="1842999" y="3693596"/>
            <a:ext cx="1162855" cy="276706"/>
          </a:xfrm>
          <a:custGeom>
            <a:avLst/>
            <a:gdLst/>
            <a:ahLst/>
            <a:cxnLst/>
            <a:rect l="0" t="0" r="0" b="0"/>
            <a:pathLst>
              <a:path>
                <a:moveTo>
                  <a:pt x="0" y="0"/>
                </a:moveTo>
                <a:lnTo>
                  <a:pt x="0" y="188567"/>
                </a:lnTo>
                <a:lnTo>
                  <a:pt x="1162855" y="188567"/>
                </a:lnTo>
                <a:lnTo>
                  <a:pt x="1162855" y="276706"/>
                </a:lnTo>
              </a:path>
            </a:pathLst>
          </a:custGeom>
          <a:noFill/>
          <a:ln>
            <a:solidFill>
              <a:schemeClr val="accent4">
                <a:lumMod val="7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797279" y="3693596"/>
            <a:ext cx="91440" cy="276706"/>
          </a:xfrm>
          <a:custGeom>
            <a:avLst/>
            <a:gdLst/>
            <a:ahLst/>
            <a:cxnLst/>
            <a:rect l="0" t="0" r="0" b="0"/>
            <a:pathLst>
              <a:path>
                <a:moveTo>
                  <a:pt x="45720" y="0"/>
                </a:moveTo>
                <a:lnTo>
                  <a:pt x="45720" y="276706"/>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680144" y="3693596"/>
            <a:ext cx="1162855" cy="276706"/>
          </a:xfrm>
          <a:custGeom>
            <a:avLst/>
            <a:gdLst/>
            <a:ahLst/>
            <a:cxnLst/>
            <a:rect l="0" t="0" r="0" b="0"/>
            <a:pathLst>
              <a:path>
                <a:moveTo>
                  <a:pt x="1162855" y="0"/>
                </a:moveTo>
                <a:lnTo>
                  <a:pt x="1162855" y="188567"/>
                </a:lnTo>
                <a:lnTo>
                  <a:pt x="0" y="188567"/>
                </a:lnTo>
                <a:lnTo>
                  <a:pt x="0" y="276706"/>
                </a:lnTo>
              </a:path>
            </a:pathLst>
          </a:custGeom>
          <a:noFill/>
          <a:ln>
            <a:solidFill>
              <a:schemeClr val="accent4">
                <a:lumMod val="7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1473000" y="3189868"/>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4">
              <a:lumMod val="60000"/>
              <a:lumOff val="40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b="1" dirty="0">
                <a:solidFill>
                  <a:prstClr val="black">
                    <a:hueOff val="0"/>
                    <a:satOff val="0"/>
                    <a:lumOff val="0"/>
                    <a:alphaOff val="0"/>
                  </a:prstClr>
                </a:solidFill>
                <a:latin typeface="Futura Md BT" panose="020B0602020204020303" pitchFamily="34" charset="0"/>
              </a:rPr>
              <a:t>EGSA</a:t>
            </a:r>
            <a:endParaRPr lang="en-GB" b="1" dirty="0">
              <a:solidFill>
                <a:prstClr val="black">
                  <a:hueOff val="0"/>
                  <a:satOff val="0"/>
                  <a:lumOff val="0"/>
                  <a:alphaOff val="0"/>
                </a:prstClr>
              </a:solidFill>
              <a:latin typeface="Futura Md BT" panose="020B0602020204020303" pitchFamily="34" charset="0"/>
            </a:endParaRPr>
          </a:p>
        </p:txBody>
      </p:sp>
      <p:sp>
        <p:nvSpPr>
          <p:cNvPr id="23" name="Freeform 22"/>
          <p:cNvSpPr/>
          <p:nvPr/>
        </p:nvSpPr>
        <p:spPr>
          <a:xfrm>
            <a:off x="310145" y="4070731"/>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4">
              <a:lumMod val="60000"/>
              <a:lumOff val="40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Food, fuel</a:t>
            </a:r>
            <a:endParaRPr lang="en-GB" sz="1600" dirty="0">
              <a:solidFill>
                <a:prstClr val="black">
                  <a:hueOff val="0"/>
                  <a:satOff val="0"/>
                  <a:lumOff val="0"/>
                  <a:alphaOff val="0"/>
                </a:prstClr>
              </a:solidFill>
              <a:latin typeface="Futura Md BT" panose="020B0602020204020303" pitchFamily="34" charset="0"/>
            </a:endParaRPr>
          </a:p>
        </p:txBody>
      </p:sp>
      <p:sp>
        <p:nvSpPr>
          <p:cNvPr id="25" name="Freeform 24"/>
          <p:cNvSpPr/>
          <p:nvPr/>
        </p:nvSpPr>
        <p:spPr>
          <a:xfrm>
            <a:off x="1473000" y="4070731"/>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4">
              <a:lumMod val="60000"/>
              <a:lumOff val="40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200" dirty="0">
                <a:solidFill>
                  <a:prstClr val="black">
                    <a:hueOff val="0"/>
                    <a:satOff val="0"/>
                    <a:lumOff val="0"/>
                    <a:alphaOff val="0"/>
                  </a:prstClr>
                </a:solidFill>
                <a:latin typeface="Futura Md BT" panose="020B0602020204020303" pitchFamily="34" charset="0"/>
              </a:rPr>
              <a:t>Regulating</a:t>
            </a:r>
            <a:endParaRPr lang="en-GB" sz="1200" dirty="0">
              <a:solidFill>
                <a:prstClr val="black">
                  <a:hueOff val="0"/>
                  <a:satOff val="0"/>
                  <a:lumOff val="0"/>
                  <a:alphaOff val="0"/>
                </a:prstClr>
              </a:solidFill>
              <a:latin typeface="Futura Md BT" panose="020B0602020204020303" pitchFamily="34" charset="0"/>
            </a:endParaRPr>
          </a:p>
        </p:txBody>
      </p:sp>
      <p:sp>
        <p:nvSpPr>
          <p:cNvPr id="27" name="Freeform 26"/>
          <p:cNvSpPr/>
          <p:nvPr/>
        </p:nvSpPr>
        <p:spPr>
          <a:xfrm>
            <a:off x="2635855" y="4070731"/>
            <a:ext cx="951426" cy="604156"/>
          </a:xfrm>
          <a:custGeom>
            <a:avLst/>
            <a:gdLst>
              <a:gd name="connsiteX0" fmla="*/ 0 w 951426"/>
              <a:gd name="connsiteY0" fmla="*/ 60416 h 604156"/>
              <a:gd name="connsiteX1" fmla="*/ 60416 w 951426"/>
              <a:gd name="connsiteY1" fmla="*/ 0 h 604156"/>
              <a:gd name="connsiteX2" fmla="*/ 891010 w 951426"/>
              <a:gd name="connsiteY2" fmla="*/ 0 h 604156"/>
              <a:gd name="connsiteX3" fmla="*/ 951426 w 951426"/>
              <a:gd name="connsiteY3" fmla="*/ 60416 h 604156"/>
              <a:gd name="connsiteX4" fmla="*/ 951426 w 951426"/>
              <a:gd name="connsiteY4" fmla="*/ 543740 h 604156"/>
              <a:gd name="connsiteX5" fmla="*/ 891010 w 951426"/>
              <a:gd name="connsiteY5" fmla="*/ 604156 h 604156"/>
              <a:gd name="connsiteX6" fmla="*/ 60416 w 951426"/>
              <a:gd name="connsiteY6" fmla="*/ 604156 h 604156"/>
              <a:gd name="connsiteX7" fmla="*/ 0 w 951426"/>
              <a:gd name="connsiteY7" fmla="*/ 543740 h 604156"/>
              <a:gd name="connsiteX8" fmla="*/ 0 w 951426"/>
              <a:gd name="connsiteY8" fmla="*/ 60416 h 6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26" h="604156">
                <a:moveTo>
                  <a:pt x="0" y="60416"/>
                </a:moveTo>
                <a:cubicBezTo>
                  <a:pt x="0" y="27049"/>
                  <a:pt x="27049" y="0"/>
                  <a:pt x="60416" y="0"/>
                </a:cubicBezTo>
                <a:lnTo>
                  <a:pt x="891010" y="0"/>
                </a:lnTo>
                <a:cubicBezTo>
                  <a:pt x="924377" y="0"/>
                  <a:pt x="951426" y="27049"/>
                  <a:pt x="951426" y="60416"/>
                </a:cubicBezTo>
                <a:lnTo>
                  <a:pt x="951426" y="543740"/>
                </a:lnTo>
                <a:cubicBezTo>
                  <a:pt x="951426" y="577107"/>
                  <a:pt x="924377" y="604156"/>
                  <a:pt x="891010" y="604156"/>
                </a:cubicBezTo>
                <a:lnTo>
                  <a:pt x="60416" y="604156"/>
                </a:lnTo>
                <a:cubicBezTo>
                  <a:pt x="27049" y="604156"/>
                  <a:pt x="0" y="577107"/>
                  <a:pt x="0" y="543740"/>
                </a:cubicBezTo>
                <a:lnTo>
                  <a:pt x="0" y="60416"/>
                </a:lnTo>
                <a:close/>
              </a:path>
            </a:pathLst>
          </a:custGeom>
          <a:solidFill>
            <a:schemeClr val="accent4">
              <a:lumMod val="60000"/>
              <a:lumOff val="40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600" dirty="0">
                <a:solidFill>
                  <a:prstClr val="black">
                    <a:hueOff val="0"/>
                    <a:satOff val="0"/>
                    <a:lumOff val="0"/>
                    <a:alphaOff val="0"/>
                  </a:prstClr>
                </a:solidFill>
                <a:latin typeface="Futura Md BT" panose="020B0602020204020303" pitchFamily="34" charset="0"/>
              </a:rPr>
              <a:t>Cultural</a:t>
            </a:r>
            <a:endParaRPr lang="en-GB" sz="1600" dirty="0">
              <a:solidFill>
                <a:prstClr val="black">
                  <a:hueOff val="0"/>
                  <a:satOff val="0"/>
                  <a:lumOff val="0"/>
                  <a:alphaOff val="0"/>
                </a:prstClr>
              </a:solidFill>
              <a:latin typeface="Futura Md BT" panose="020B0602020204020303" pitchFamily="34" charset="0"/>
            </a:endParaRPr>
          </a:p>
        </p:txBody>
      </p:sp>
      <p:sp>
        <p:nvSpPr>
          <p:cNvPr id="41" name="Rounded Rectangle 40"/>
          <p:cNvSpPr/>
          <p:nvPr/>
        </p:nvSpPr>
        <p:spPr>
          <a:xfrm>
            <a:off x="101398" y="827626"/>
            <a:ext cx="3799268" cy="5915596"/>
          </a:xfrm>
          <a:prstGeom prst="roundRect">
            <a:avLst/>
          </a:prstGeom>
          <a:noFill/>
          <a:ln w="63500">
            <a:solidFill>
              <a:schemeClr val="accent2">
                <a:lumMod val="75000"/>
              </a:schemeClr>
            </a:solidFill>
            <a:prstDash val="dash"/>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2" name="TextBox 41"/>
          <p:cNvSpPr txBox="1"/>
          <p:nvPr/>
        </p:nvSpPr>
        <p:spPr>
          <a:xfrm>
            <a:off x="515999" y="864005"/>
            <a:ext cx="2787973" cy="584775"/>
          </a:xfrm>
          <a:prstGeom prst="rect">
            <a:avLst/>
          </a:prstGeom>
          <a:noFill/>
        </p:spPr>
        <p:txBody>
          <a:bodyPr wrap="square" rtlCol="0">
            <a:spAutoFit/>
          </a:bodyPr>
          <a:lstStyle/>
          <a:p>
            <a:pPr algn="ctr"/>
            <a:r>
              <a:rPr lang="en-ZA" sz="1600" b="1" dirty="0">
                <a:solidFill>
                  <a:prstClr val="black"/>
                </a:solidFill>
                <a:latin typeface="Futura Md BT" panose="020B0602020204020303" pitchFamily="34" charset="0"/>
              </a:rPr>
              <a:t>Ranked </a:t>
            </a:r>
          </a:p>
          <a:p>
            <a:pPr algn="ctr"/>
            <a:r>
              <a:rPr lang="en-ZA" sz="1600" b="1" dirty="0">
                <a:solidFill>
                  <a:prstClr val="black"/>
                </a:solidFill>
                <a:latin typeface="Futura Md BT" panose="020B0602020204020303" pitchFamily="34" charset="0"/>
              </a:rPr>
              <a:t>SC for each reach / node</a:t>
            </a:r>
            <a:endParaRPr lang="en-GB" sz="1600" b="1" dirty="0">
              <a:solidFill>
                <a:prstClr val="black"/>
              </a:solidFill>
              <a:latin typeface="Futura Md BT" panose="020B0602020204020303" pitchFamily="34" charset="0"/>
            </a:endParaRPr>
          </a:p>
        </p:txBody>
      </p:sp>
      <p:sp>
        <p:nvSpPr>
          <p:cNvPr id="43" name="Rounded Rectangle 42"/>
          <p:cNvSpPr/>
          <p:nvPr/>
        </p:nvSpPr>
        <p:spPr>
          <a:xfrm>
            <a:off x="4053067" y="827628"/>
            <a:ext cx="2341877" cy="5915597"/>
          </a:xfrm>
          <a:prstGeom prst="roundRect">
            <a:avLst/>
          </a:prstGeom>
          <a:noFill/>
          <a:ln w="63500">
            <a:solidFill>
              <a:schemeClr val="accent2">
                <a:lumMod val="75000"/>
              </a:schemeClr>
            </a:solidFill>
            <a:prstDash val="dash"/>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4" name="TextBox 43"/>
          <p:cNvSpPr txBox="1"/>
          <p:nvPr/>
        </p:nvSpPr>
        <p:spPr>
          <a:xfrm>
            <a:off x="4059662" y="937675"/>
            <a:ext cx="2302553" cy="707886"/>
          </a:xfrm>
          <a:prstGeom prst="rect">
            <a:avLst/>
          </a:prstGeom>
          <a:noFill/>
        </p:spPr>
        <p:txBody>
          <a:bodyPr wrap="square" rtlCol="0">
            <a:spAutoFit/>
          </a:bodyPr>
          <a:lstStyle>
            <a:defPPr>
              <a:defRPr lang="en-US"/>
            </a:defPPr>
            <a:lvl1pPr algn="ctr">
              <a:defRPr sz="2000" b="1">
                <a:latin typeface="Futura Md BT" panose="020B0602020204020303" pitchFamily="34" charset="0"/>
              </a:defRPr>
            </a:lvl1pPr>
          </a:lstStyle>
          <a:p>
            <a:r>
              <a:rPr lang="en-ZA" dirty="0" smtClean="0">
                <a:solidFill>
                  <a:prstClr val="black"/>
                </a:solidFill>
              </a:rPr>
              <a:t>Ranked SC for </a:t>
            </a:r>
            <a:r>
              <a:rPr lang="en-ZA" dirty="0">
                <a:solidFill>
                  <a:prstClr val="black"/>
                </a:solidFill>
              </a:rPr>
              <a:t>IUA / system</a:t>
            </a:r>
            <a:endParaRPr lang="en-GB" dirty="0">
              <a:solidFill>
                <a:prstClr val="black"/>
              </a:solidFill>
            </a:endParaRPr>
          </a:p>
        </p:txBody>
      </p:sp>
      <p:sp>
        <p:nvSpPr>
          <p:cNvPr id="49" name="Rectangle 48"/>
          <p:cNvSpPr/>
          <p:nvPr/>
        </p:nvSpPr>
        <p:spPr>
          <a:xfrm>
            <a:off x="4401796" y="2438293"/>
            <a:ext cx="1938503" cy="523220"/>
          </a:xfrm>
          <a:prstGeom prst="rect">
            <a:avLst/>
          </a:prstGeom>
        </p:spPr>
        <p:txBody>
          <a:bodyPr wrap="square">
            <a:spAutoFit/>
          </a:bodyPr>
          <a:lstStyle/>
          <a:p>
            <a:pPr algn="ctr"/>
            <a:r>
              <a:rPr lang="en-ZA" sz="1400" dirty="0">
                <a:solidFill>
                  <a:prstClr val="black"/>
                </a:solidFill>
                <a:latin typeface="Futura Md BT" panose="020B0602020204020303" pitchFamily="34" charset="0"/>
              </a:rPr>
              <a:t>Degree of meeting REC </a:t>
            </a:r>
            <a:endParaRPr lang="en-GB" sz="1400" dirty="0">
              <a:solidFill>
                <a:prstClr val="black"/>
              </a:solidFill>
              <a:latin typeface="Futura Md BT" panose="020B0602020204020303" pitchFamily="34" charset="0"/>
            </a:endParaRPr>
          </a:p>
        </p:txBody>
      </p:sp>
      <p:sp>
        <p:nvSpPr>
          <p:cNvPr id="51" name="Rounded Rectangle 50"/>
          <p:cNvSpPr/>
          <p:nvPr/>
        </p:nvSpPr>
        <p:spPr>
          <a:xfrm>
            <a:off x="4836275" y="1707822"/>
            <a:ext cx="1228041" cy="7060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600" b="1" dirty="0">
                <a:solidFill>
                  <a:prstClr val="white"/>
                </a:solidFill>
                <a:latin typeface="Futura Md BT" panose="020B0602020204020303" pitchFamily="34" charset="0"/>
              </a:rPr>
              <a:t>Weighting process</a:t>
            </a:r>
          </a:p>
        </p:txBody>
      </p:sp>
      <p:sp>
        <p:nvSpPr>
          <p:cNvPr id="58" name="Rectangle 57"/>
          <p:cNvSpPr/>
          <p:nvPr/>
        </p:nvSpPr>
        <p:spPr>
          <a:xfrm>
            <a:off x="4259179" y="6206001"/>
            <a:ext cx="1991430" cy="523220"/>
          </a:xfrm>
          <a:prstGeom prst="rect">
            <a:avLst/>
          </a:prstGeom>
        </p:spPr>
        <p:txBody>
          <a:bodyPr wrap="square">
            <a:spAutoFit/>
          </a:bodyPr>
          <a:lstStyle/>
          <a:p>
            <a:pPr algn="ctr"/>
            <a:r>
              <a:rPr lang="en-ZA" sz="1400" dirty="0">
                <a:solidFill>
                  <a:prstClr val="black"/>
                </a:solidFill>
                <a:latin typeface="Futura Md BT" panose="020B0602020204020303" pitchFamily="34" charset="0"/>
              </a:rPr>
              <a:t>Relative to base </a:t>
            </a:r>
          </a:p>
          <a:p>
            <a:pPr algn="ctr"/>
            <a:r>
              <a:rPr lang="en-ZA" sz="1400" dirty="0">
                <a:solidFill>
                  <a:prstClr val="black"/>
                </a:solidFill>
                <a:latin typeface="Futura Md BT" panose="020B0602020204020303" pitchFamily="34" charset="0"/>
              </a:rPr>
              <a:t>condition</a:t>
            </a:r>
          </a:p>
        </p:txBody>
      </p:sp>
      <p:sp>
        <p:nvSpPr>
          <p:cNvPr id="59" name="Rounded Rectangle 58"/>
          <p:cNvSpPr/>
          <p:nvPr/>
        </p:nvSpPr>
        <p:spPr>
          <a:xfrm>
            <a:off x="4814810" y="3451043"/>
            <a:ext cx="1228041" cy="706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600" b="1" dirty="0">
                <a:solidFill>
                  <a:prstClr val="white"/>
                </a:solidFill>
                <a:latin typeface="Futura Md BT" panose="020B0602020204020303" pitchFamily="34" charset="0"/>
              </a:rPr>
              <a:t>Weighting process</a:t>
            </a:r>
          </a:p>
        </p:txBody>
      </p:sp>
      <p:sp>
        <p:nvSpPr>
          <p:cNvPr id="65" name="Rounded Rectangle 64"/>
          <p:cNvSpPr/>
          <p:nvPr/>
        </p:nvSpPr>
        <p:spPr>
          <a:xfrm>
            <a:off x="4845335" y="5499961"/>
            <a:ext cx="1228041" cy="70603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600" b="1" dirty="0">
                <a:solidFill>
                  <a:prstClr val="white"/>
                </a:solidFill>
                <a:latin typeface="Futura Md BT" panose="020B0602020204020303" pitchFamily="34" charset="0"/>
              </a:rPr>
              <a:t>Weighting process</a:t>
            </a:r>
          </a:p>
        </p:txBody>
      </p:sp>
      <p:cxnSp>
        <p:nvCxnSpPr>
          <p:cNvPr id="67" name="Elbow Connector 66"/>
          <p:cNvCxnSpPr>
            <a:endCxn id="51" idx="1"/>
          </p:cNvCxnSpPr>
          <p:nvPr/>
        </p:nvCxnSpPr>
        <p:spPr>
          <a:xfrm>
            <a:off x="2423888" y="1758187"/>
            <a:ext cx="2412387" cy="302653"/>
          </a:xfrm>
          <a:prstGeom prst="bentConnector3">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59" idx="1"/>
          </p:cNvCxnSpPr>
          <p:nvPr/>
        </p:nvCxnSpPr>
        <p:spPr>
          <a:xfrm>
            <a:off x="2423887" y="3451043"/>
            <a:ext cx="2390924" cy="353018"/>
          </a:xfrm>
          <a:prstGeom prst="bentConnector3">
            <a:avLst/>
          </a:prstGeom>
          <a:ln w="762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65" idx="1"/>
          </p:cNvCxnSpPr>
          <p:nvPr/>
        </p:nvCxnSpPr>
        <p:spPr>
          <a:xfrm>
            <a:off x="2540002" y="5318440"/>
            <a:ext cx="2305334" cy="534543"/>
          </a:xfrm>
          <a:prstGeom prst="bentConnector3">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Flowchart: Predefined Process 76"/>
          <p:cNvSpPr/>
          <p:nvPr/>
        </p:nvSpPr>
        <p:spPr>
          <a:xfrm>
            <a:off x="6951254" y="1758187"/>
            <a:ext cx="876873" cy="605305"/>
          </a:xfrm>
          <a:prstGeom prst="flowChartPredefinedProcess">
            <a:avLst/>
          </a:prstGeom>
          <a:solidFill>
            <a:srgbClr val="00B050">
              <a:alpha val="90000"/>
            </a:srgb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400" dirty="0">
                <a:solidFill>
                  <a:prstClr val="black">
                    <a:hueOff val="0"/>
                    <a:satOff val="0"/>
                    <a:lumOff val="0"/>
                    <a:alphaOff val="0"/>
                  </a:prstClr>
                </a:solidFill>
                <a:latin typeface="Futura Md BT" panose="020B0602020204020303" pitchFamily="34" charset="0"/>
              </a:rPr>
              <a:t>Score</a:t>
            </a:r>
            <a:endParaRPr lang="en-GB" sz="1400" dirty="0">
              <a:solidFill>
                <a:prstClr val="black">
                  <a:hueOff val="0"/>
                  <a:satOff val="0"/>
                  <a:lumOff val="0"/>
                  <a:alphaOff val="0"/>
                </a:prstClr>
              </a:solidFill>
              <a:latin typeface="Futura Md BT" panose="020B0602020204020303" pitchFamily="34" charset="0"/>
            </a:endParaRPr>
          </a:p>
        </p:txBody>
      </p:sp>
      <p:sp>
        <p:nvSpPr>
          <p:cNvPr id="80" name="Flowchart: Predefined Process 79"/>
          <p:cNvSpPr/>
          <p:nvPr/>
        </p:nvSpPr>
        <p:spPr>
          <a:xfrm>
            <a:off x="6958127" y="3501410"/>
            <a:ext cx="876873" cy="605305"/>
          </a:xfrm>
          <a:prstGeom prst="flowChartPredefinedProcess">
            <a:avLst/>
          </a:prstGeom>
          <a:solidFill>
            <a:schemeClr val="accent4">
              <a:lumMod val="60000"/>
              <a:lumOff val="40000"/>
              <a:alpha val="90000"/>
            </a:schemeClr>
          </a:solidFill>
          <a:ln>
            <a:solidFill>
              <a:schemeClr val="tx1"/>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15" tIns="63415" rIns="63415" bIns="63415" numCol="1" spcCol="1270" anchor="ctr" anchorCtr="0">
            <a:noAutofit/>
          </a:bodyPr>
          <a:lstStyle/>
          <a:p>
            <a:pPr algn="ctr" defTabSz="533400">
              <a:lnSpc>
                <a:spcPct val="90000"/>
              </a:lnSpc>
              <a:spcBef>
                <a:spcPct val="0"/>
              </a:spcBef>
              <a:spcAft>
                <a:spcPct val="35000"/>
              </a:spcAft>
            </a:pPr>
            <a:r>
              <a:rPr lang="en-ZA" sz="1400" dirty="0">
                <a:solidFill>
                  <a:prstClr val="black">
                    <a:hueOff val="0"/>
                    <a:satOff val="0"/>
                    <a:lumOff val="0"/>
                    <a:alphaOff val="0"/>
                  </a:prstClr>
                </a:solidFill>
                <a:latin typeface="Futura Md BT" panose="020B0602020204020303" pitchFamily="34" charset="0"/>
              </a:rPr>
              <a:t>Score</a:t>
            </a:r>
            <a:endParaRPr lang="en-GB" sz="1400" dirty="0">
              <a:solidFill>
                <a:prstClr val="black">
                  <a:hueOff val="0"/>
                  <a:satOff val="0"/>
                  <a:lumOff val="0"/>
                  <a:alphaOff val="0"/>
                </a:prstClr>
              </a:solidFill>
              <a:latin typeface="Futura Md BT" panose="020B0602020204020303" pitchFamily="34" charset="0"/>
            </a:endParaRPr>
          </a:p>
        </p:txBody>
      </p:sp>
      <p:sp>
        <p:nvSpPr>
          <p:cNvPr id="81" name="Flowchart: Predefined Process 80"/>
          <p:cNvSpPr/>
          <p:nvPr/>
        </p:nvSpPr>
        <p:spPr>
          <a:xfrm>
            <a:off x="6958127" y="5550330"/>
            <a:ext cx="876873" cy="605305"/>
          </a:xfrm>
          <a:prstGeom prst="flowChartPredefined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prstClr val="black"/>
                </a:solidFill>
                <a:latin typeface="Futura Md BT" panose="020B0602020204020303" pitchFamily="34" charset="0"/>
              </a:rPr>
              <a:t>Score</a:t>
            </a:r>
            <a:endParaRPr lang="en-GB" sz="1400" dirty="0">
              <a:solidFill>
                <a:prstClr val="black"/>
              </a:solidFill>
              <a:latin typeface="Futura Md BT" panose="020B0602020204020303" pitchFamily="34" charset="0"/>
            </a:endParaRPr>
          </a:p>
        </p:txBody>
      </p:sp>
      <p:sp>
        <p:nvSpPr>
          <p:cNvPr id="82" name="Rounded Rectangle 81"/>
          <p:cNvSpPr/>
          <p:nvPr/>
        </p:nvSpPr>
        <p:spPr>
          <a:xfrm>
            <a:off x="6515751" y="827628"/>
            <a:ext cx="1467106" cy="5915597"/>
          </a:xfrm>
          <a:prstGeom prst="roundRect">
            <a:avLst/>
          </a:prstGeom>
          <a:noFill/>
          <a:ln w="63500">
            <a:solidFill>
              <a:schemeClr val="accent2">
                <a:lumMod val="75000"/>
              </a:schemeClr>
            </a:solidFill>
            <a:prstDash val="dash"/>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84" name="Straight Arrow Connector 83"/>
          <p:cNvCxnSpPr>
            <a:stCxn id="51" idx="3"/>
            <a:endCxn id="77" idx="1"/>
          </p:cNvCxnSpPr>
          <p:nvPr/>
        </p:nvCxnSpPr>
        <p:spPr>
          <a:xfrm>
            <a:off x="6064314" y="2060840"/>
            <a:ext cx="886938"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9" idx="3"/>
            <a:endCxn id="80" idx="1"/>
          </p:cNvCxnSpPr>
          <p:nvPr/>
        </p:nvCxnSpPr>
        <p:spPr>
          <a:xfrm>
            <a:off x="6042851" y="3804061"/>
            <a:ext cx="915276" cy="0"/>
          </a:xfrm>
          <a:prstGeom prst="straightConnector1">
            <a:avLst/>
          </a:prstGeom>
          <a:ln w="762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5" idx="3"/>
            <a:endCxn id="81" idx="1"/>
          </p:cNvCxnSpPr>
          <p:nvPr/>
        </p:nvCxnSpPr>
        <p:spPr>
          <a:xfrm>
            <a:off x="6073377" y="5852979"/>
            <a:ext cx="884752" cy="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579924" y="852637"/>
            <a:ext cx="1398140" cy="707886"/>
          </a:xfrm>
          <a:prstGeom prst="rect">
            <a:avLst/>
          </a:prstGeom>
          <a:noFill/>
        </p:spPr>
        <p:txBody>
          <a:bodyPr wrap="square" rtlCol="0">
            <a:spAutoFit/>
          </a:bodyPr>
          <a:lstStyle>
            <a:defPPr>
              <a:defRPr lang="en-US"/>
            </a:defPPr>
            <a:lvl1pPr algn="ctr">
              <a:defRPr sz="2000" b="1">
                <a:latin typeface="Futura Md BT" panose="020B0602020204020303" pitchFamily="34" charset="0"/>
              </a:defRPr>
            </a:lvl1pPr>
          </a:lstStyle>
          <a:p>
            <a:r>
              <a:rPr lang="en-ZA" dirty="0">
                <a:solidFill>
                  <a:prstClr val="black"/>
                </a:solidFill>
              </a:rPr>
              <a:t>For all </a:t>
            </a:r>
          </a:p>
          <a:p>
            <a:r>
              <a:rPr lang="en-ZA" dirty="0">
                <a:solidFill>
                  <a:prstClr val="black"/>
                </a:solidFill>
              </a:rPr>
              <a:t>scenarios</a:t>
            </a:r>
            <a:endParaRPr lang="en-GB" dirty="0">
              <a:solidFill>
                <a:prstClr val="black"/>
              </a:solidFill>
            </a:endParaRPr>
          </a:p>
        </p:txBody>
      </p:sp>
      <p:sp>
        <p:nvSpPr>
          <p:cNvPr id="133" name="Rectangle 132"/>
          <p:cNvSpPr/>
          <p:nvPr/>
        </p:nvSpPr>
        <p:spPr>
          <a:xfrm>
            <a:off x="4259179" y="4183505"/>
            <a:ext cx="1991430" cy="523220"/>
          </a:xfrm>
          <a:prstGeom prst="rect">
            <a:avLst/>
          </a:prstGeom>
        </p:spPr>
        <p:txBody>
          <a:bodyPr wrap="square">
            <a:spAutoFit/>
          </a:bodyPr>
          <a:lstStyle/>
          <a:p>
            <a:pPr algn="ctr"/>
            <a:r>
              <a:rPr lang="en-ZA" sz="1400" dirty="0">
                <a:solidFill>
                  <a:prstClr val="black"/>
                </a:solidFill>
                <a:latin typeface="Futura Md BT" panose="020B0602020204020303" pitchFamily="34" charset="0"/>
              </a:rPr>
              <a:t>Relative to present </a:t>
            </a:r>
          </a:p>
          <a:p>
            <a:pPr algn="ctr"/>
            <a:r>
              <a:rPr lang="en-ZA" sz="1400" dirty="0">
                <a:solidFill>
                  <a:prstClr val="black"/>
                </a:solidFill>
                <a:latin typeface="Futura Md BT" panose="020B0602020204020303" pitchFamily="34" charset="0"/>
              </a:rPr>
              <a:t>provisions</a:t>
            </a:r>
          </a:p>
        </p:txBody>
      </p:sp>
      <p:cxnSp>
        <p:nvCxnSpPr>
          <p:cNvPr id="143" name="Straight Arrow Connector 142"/>
          <p:cNvCxnSpPr/>
          <p:nvPr/>
        </p:nvCxnSpPr>
        <p:spPr>
          <a:xfrm>
            <a:off x="7849388" y="3825793"/>
            <a:ext cx="517989" cy="27247"/>
          </a:xfrm>
          <a:prstGeom prst="straightConnector1">
            <a:avLst/>
          </a:prstGeom>
          <a:ln w="762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7835000" y="2078161"/>
            <a:ext cx="517989" cy="27247"/>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5" name="Bevel 1034"/>
          <p:cNvSpPr/>
          <p:nvPr/>
        </p:nvSpPr>
        <p:spPr>
          <a:xfrm rot="16200000">
            <a:off x="5745493" y="3413489"/>
            <a:ext cx="5915596" cy="7438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2400" b="1" dirty="0">
                <a:solidFill>
                  <a:prstClr val="white"/>
                </a:solidFill>
                <a:latin typeface="Futura Md BT" panose="020B0602020204020303" pitchFamily="34" charset="0"/>
              </a:rPr>
              <a:t>Integrated Comparison (all 3 variables)</a:t>
            </a:r>
            <a:endParaRPr lang="en-GB" sz="2400" b="1" dirty="0">
              <a:solidFill>
                <a:prstClr val="white"/>
              </a:solidFill>
              <a:latin typeface="Futura Md BT" panose="020B0602020204020303" pitchFamily="34" charset="0"/>
            </a:endParaRPr>
          </a:p>
        </p:txBody>
      </p:sp>
      <p:cxnSp>
        <p:nvCxnSpPr>
          <p:cNvPr id="153" name="Straight Arrow Connector 152"/>
          <p:cNvCxnSpPr>
            <a:stCxn id="81" idx="3"/>
          </p:cNvCxnSpPr>
          <p:nvPr/>
        </p:nvCxnSpPr>
        <p:spPr>
          <a:xfrm>
            <a:off x="7835002" y="5852983"/>
            <a:ext cx="554923" cy="27247"/>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457200" y="-14514"/>
            <a:ext cx="8229600" cy="7837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GB" sz="3200" dirty="0" smtClean="0">
                <a:solidFill>
                  <a:prstClr val="white"/>
                </a:solidFill>
              </a:rPr>
              <a:t>Concept of Multi Criteria evaluation method</a:t>
            </a:r>
            <a:endParaRPr lang="en-GB" sz="3200" dirty="0">
              <a:solidFill>
                <a:prstClr val="white"/>
              </a:solidFill>
            </a:endParaRPr>
          </a:p>
        </p:txBody>
      </p:sp>
    </p:spTree>
    <p:extLst>
      <p:ext uri="{BB962C8B-B14F-4D97-AF65-F5344CB8AC3E}">
        <p14:creationId xmlns:p14="http://schemas.microsoft.com/office/powerpoint/2010/main" val="2578139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ame 119"/>
          <p:cNvSpPr/>
          <p:nvPr/>
        </p:nvSpPr>
        <p:spPr>
          <a:xfrm>
            <a:off x="4174792" y="5801710"/>
            <a:ext cx="4092243" cy="67279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dirty="0">
                <a:solidFill>
                  <a:prstClr val="black"/>
                </a:solidFill>
              </a:rPr>
              <a:t>Management Class: I, II or III</a:t>
            </a:r>
            <a:endParaRPr lang="en-GB" sz="2000" dirty="0">
              <a:solidFill>
                <a:prstClr val="black"/>
              </a:solidFill>
            </a:endParaRPr>
          </a:p>
        </p:txBody>
      </p:sp>
      <p:pic>
        <p:nvPicPr>
          <p:cNvPr id="82" name="Picture 2" descr="G:\Colin\from Paul\Letaba\iua-groot_letaba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17" t="45987" r="62638" b="21480"/>
          <a:stretch/>
        </p:blipFill>
        <p:spPr bwMode="auto">
          <a:xfrm>
            <a:off x="-165046" y="1146162"/>
            <a:ext cx="3997876" cy="4663779"/>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p:cNvSpPr/>
          <p:nvPr/>
        </p:nvSpPr>
        <p:spPr>
          <a:xfrm>
            <a:off x="2743200" y="3528355"/>
            <a:ext cx="6276515" cy="2116257"/>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1" name="TextBox 40"/>
          <p:cNvSpPr txBox="1"/>
          <p:nvPr/>
        </p:nvSpPr>
        <p:spPr>
          <a:xfrm>
            <a:off x="990370" y="31836"/>
            <a:ext cx="7137642" cy="584775"/>
          </a:xfrm>
          <a:prstGeom prst="rect">
            <a:avLst/>
          </a:prstGeom>
          <a:noFill/>
        </p:spPr>
        <p:txBody>
          <a:bodyPr wrap="square" rtlCol="0">
            <a:spAutoFit/>
          </a:bodyPr>
          <a:lstStyle/>
          <a:p>
            <a:pPr algn="r"/>
            <a:r>
              <a:rPr lang="en-ZA" sz="3200" b="1" dirty="0">
                <a:solidFill>
                  <a:prstClr val="white"/>
                </a:solidFill>
                <a:latin typeface="Arial" panose="020B0604020202020204" pitchFamily="34" charset="0"/>
                <a:cs typeface="Arial" panose="020B0604020202020204" pitchFamily="34" charset="0"/>
              </a:rPr>
              <a:t>Deriving the Management Class</a:t>
            </a:r>
          </a:p>
        </p:txBody>
      </p:sp>
      <p:sp>
        <p:nvSpPr>
          <p:cNvPr id="34" name="TextBox 33"/>
          <p:cNvSpPr txBox="1"/>
          <p:nvPr/>
        </p:nvSpPr>
        <p:spPr>
          <a:xfrm>
            <a:off x="4043650" y="3528355"/>
            <a:ext cx="3172663" cy="369332"/>
          </a:xfrm>
          <a:prstGeom prst="rect">
            <a:avLst/>
          </a:prstGeom>
          <a:noFill/>
        </p:spPr>
        <p:txBody>
          <a:bodyPr wrap="none" rtlCol="0">
            <a:spAutoFit/>
          </a:bodyPr>
          <a:lstStyle/>
          <a:p>
            <a:r>
              <a:rPr lang="en-ZA" dirty="0">
                <a:solidFill>
                  <a:prstClr val="black"/>
                </a:solidFill>
              </a:rPr>
              <a:t>Management  Class Criteria  </a:t>
            </a:r>
            <a:endParaRPr lang="en-GB" dirty="0">
              <a:solidFill>
                <a:prstClr val="black"/>
              </a:solidFill>
            </a:endParaRPr>
          </a:p>
        </p:txBody>
      </p:sp>
      <p:sp>
        <p:nvSpPr>
          <p:cNvPr id="74" name="Notched Right Arrow 73"/>
          <p:cNvSpPr/>
          <p:nvPr/>
        </p:nvSpPr>
        <p:spPr>
          <a:xfrm>
            <a:off x="3906241" y="1531711"/>
            <a:ext cx="768170" cy="62865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8" name="TextBox 117"/>
          <p:cNvSpPr txBox="1"/>
          <p:nvPr/>
        </p:nvSpPr>
        <p:spPr>
          <a:xfrm>
            <a:off x="157761" y="726374"/>
            <a:ext cx="2042922" cy="954107"/>
          </a:xfrm>
          <a:prstGeom prst="rect">
            <a:avLst/>
          </a:prstGeom>
          <a:solidFill>
            <a:schemeClr val="bg1">
              <a:lumMod val="65000"/>
            </a:schemeClr>
          </a:solidFill>
        </p:spPr>
        <p:txBody>
          <a:bodyPr wrap="square" rtlCol="0">
            <a:spAutoFit/>
          </a:bodyPr>
          <a:lstStyle/>
          <a:p>
            <a:pPr algn="ctr"/>
            <a:r>
              <a:rPr lang="en-ZA" sz="1400" b="1" dirty="0">
                <a:solidFill>
                  <a:prstClr val="black"/>
                </a:solidFill>
              </a:rPr>
              <a:t>Ecological Categories for a Selected Scenario</a:t>
            </a:r>
          </a:p>
          <a:p>
            <a:pPr algn="ctr"/>
            <a:r>
              <a:rPr lang="en-ZA" sz="1400" b="1" dirty="0">
                <a:solidFill>
                  <a:prstClr val="black"/>
                </a:solidFill>
              </a:rPr>
              <a:t>(</a:t>
            </a:r>
            <a:r>
              <a:rPr lang="en-ZA" sz="1400" b="1" dirty="0" err="1">
                <a:solidFill>
                  <a:prstClr val="black"/>
                </a:solidFill>
              </a:rPr>
              <a:t>IUA</a:t>
            </a:r>
            <a:r>
              <a:rPr lang="en-ZA" sz="1400" b="1" dirty="0">
                <a:solidFill>
                  <a:prstClr val="black"/>
                </a:solidFill>
              </a:rPr>
              <a:t> 1)  </a:t>
            </a:r>
            <a:endParaRPr lang="en-GB" sz="1400" b="1" dirty="0">
              <a:solidFill>
                <a:prstClr val="black"/>
              </a:solidFill>
            </a:endParaRPr>
          </a:p>
        </p:txBody>
      </p:sp>
      <p:sp>
        <p:nvSpPr>
          <p:cNvPr id="119" name="Notched Right Arrow 118"/>
          <p:cNvSpPr/>
          <p:nvPr/>
        </p:nvSpPr>
        <p:spPr>
          <a:xfrm rot="5400000">
            <a:off x="6061803" y="5364186"/>
            <a:ext cx="465601" cy="62865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88" name="Straight Arrow Connector 87"/>
          <p:cNvCxnSpPr/>
          <p:nvPr/>
        </p:nvCxnSpPr>
        <p:spPr>
          <a:xfrm flipV="1">
            <a:off x="930069" y="3899140"/>
            <a:ext cx="760708" cy="813885"/>
          </a:xfrm>
          <a:prstGeom prst="straightConnector1">
            <a:avLst/>
          </a:prstGeom>
          <a:ln w="12700">
            <a:solidFill>
              <a:schemeClr val="tx1">
                <a:alpha val="46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1082469" y="4051540"/>
            <a:ext cx="760708" cy="813885"/>
          </a:xfrm>
          <a:prstGeom prst="straightConnector1">
            <a:avLst/>
          </a:prstGeom>
          <a:ln w="12700">
            <a:solidFill>
              <a:schemeClr val="tx1">
                <a:alpha val="46000"/>
              </a:schemeClr>
            </a:solidFill>
            <a:prstDash val="sysDash"/>
            <a:tailEnd type="none"/>
          </a:ln>
        </p:spPr>
        <p:style>
          <a:lnRef idx="2">
            <a:schemeClr val="accent1"/>
          </a:lnRef>
          <a:fillRef idx="0">
            <a:schemeClr val="accent1"/>
          </a:fillRef>
          <a:effectRef idx="1">
            <a:schemeClr val="accent1"/>
          </a:effectRef>
          <a:fontRef idx="minor">
            <a:schemeClr val="tx1"/>
          </a:fontRef>
        </p:style>
      </p:cxnSp>
      <p:graphicFrame>
        <p:nvGraphicFramePr>
          <p:cNvPr id="47" name="Table 46"/>
          <p:cNvGraphicFramePr>
            <a:graphicFrameLocks noGrp="1"/>
          </p:cNvGraphicFramePr>
          <p:nvPr>
            <p:extLst>
              <p:ext uri="{D42A27DB-BD31-4B8C-83A1-F6EECF244321}">
                <p14:modId xmlns:p14="http://schemas.microsoft.com/office/powerpoint/2010/main" val="641171777"/>
              </p:ext>
            </p:extLst>
          </p:nvPr>
        </p:nvGraphicFramePr>
        <p:xfrm>
          <a:off x="4744441" y="671836"/>
          <a:ext cx="2639189" cy="2726759"/>
        </p:xfrm>
        <a:graphic>
          <a:graphicData uri="http://schemas.openxmlformats.org/drawingml/2006/table">
            <a:tbl>
              <a:tblPr>
                <a:tableStyleId>{35758FB7-9AC5-4552-8A53-C91805E547FA}</a:tableStyleId>
              </a:tblPr>
              <a:tblGrid>
                <a:gridCol w="1091384"/>
                <a:gridCol w="849775"/>
                <a:gridCol w="698030"/>
              </a:tblGrid>
              <a:tr h="181180">
                <a:tc>
                  <a:txBody>
                    <a:bodyPr/>
                    <a:lstStyle/>
                    <a:p>
                      <a:pPr algn="l" fontAlgn="b"/>
                      <a:r>
                        <a:rPr lang="en-ZA" sz="1100" b="1" u="none" strike="noStrike" dirty="0" smtClean="0">
                          <a:effectLst/>
                        </a:rPr>
                        <a:t>River Reach</a:t>
                      </a:r>
                      <a:endParaRPr lang="en-GB" sz="1100" b="1" i="0" u="none" strike="noStrike" dirty="0">
                        <a:solidFill>
                          <a:srgbClr val="000000"/>
                        </a:solidFill>
                        <a:effectLst/>
                        <a:latin typeface="Calibri"/>
                      </a:endParaRPr>
                    </a:p>
                  </a:txBody>
                  <a:tcPr marL="36000" marR="0" marT="0" marB="0" anchor="b"/>
                </a:tc>
                <a:tc>
                  <a:txBody>
                    <a:bodyPr/>
                    <a:lstStyle/>
                    <a:p>
                      <a:pPr algn="r" fontAlgn="b"/>
                      <a:r>
                        <a:rPr lang="en-ZA" sz="1100" b="1" u="none" strike="noStrike" dirty="0" smtClean="0">
                          <a:effectLst/>
                        </a:rPr>
                        <a:t>Length (km)</a:t>
                      </a:r>
                      <a:endParaRPr lang="en-GB" sz="1100" b="1" i="0" u="none" strike="noStrike" dirty="0">
                        <a:solidFill>
                          <a:srgbClr val="000000"/>
                        </a:solidFill>
                        <a:effectLst/>
                        <a:latin typeface="Calibri"/>
                      </a:endParaRPr>
                    </a:p>
                  </a:txBody>
                  <a:tcPr marL="0" marR="144000" marT="0" marB="0" anchor="b"/>
                </a:tc>
                <a:tc>
                  <a:txBody>
                    <a:bodyPr/>
                    <a:lstStyle/>
                    <a:p>
                      <a:pPr algn="ctr" fontAlgn="ctr"/>
                      <a:r>
                        <a:rPr lang="en-ZA" sz="1100" b="1" u="none" strike="noStrike" dirty="0" smtClean="0">
                          <a:effectLst/>
                        </a:rPr>
                        <a:t>EC</a:t>
                      </a:r>
                      <a:endParaRPr lang="en-GB" sz="1100" b="1" i="0" u="none" strike="noStrike" dirty="0">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B81A-00242</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21.9</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dirty="0">
                          <a:effectLst/>
                        </a:rPr>
                        <a:t>C</a:t>
                      </a:r>
                      <a:endParaRPr lang="en-GB" sz="1100" b="0" i="0" u="none" strike="noStrike" dirty="0">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B81A-00256</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5.3</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D</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B81A-00263</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5.1</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D</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B81A-00270</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20.2</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B81B-00233</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3.2</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B81B-00234</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7.1</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B81B-00246</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14.7</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B81B-00251</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3.7</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dirty="0">
                          <a:effectLst/>
                        </a:rPr>
                        <a:t>D</a:t>
                      </a:r>
                      <a:endParaRPr lang="en-GB" sz="1100" b="0" i="0" u="none" strike="noStrike" dirty="0">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B81B-00269</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6.5</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B</a:t>
                      </a:r>
                      <a:endParaRPr lang="en-GB" sz="1100" b="0" i="0" u="none" strike="noStrike">
                        <a:solidFill>
                          <a:srgbClr val="000000"/>
                        </a:solidFill>
                        <a:effectLst/>
                        <a:latin typeface="Calibri"/>
                      </a:endParaRPr>
                    </a:p>
                  </a:txBody>
                  <a:tcPr marL="0" marR="0" marT="0" marB="0" anchor="ctr"/>
                </a:tc>
              </a:tr>
              <a:tr h="190239">
                <a:tc>
                  <a:txBody>
                    <a:bodyPr/>
                    <a:lstStyle/>
                    <a:p>
                      <a:pPr algn="l" fontAlgn="b"/>
                      <a:r>
                        <a:rPr lang="en-GB" sz="1100" u="none" strike="noStrike" dirty="0">
                          <a:effectLst/>
                        </a:rPr>
                        <a:t>B81B-00227</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11.0</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D</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B81B-00240</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10.2</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B81B-00247</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12.5</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a:effectLst/>
                        </a:rPr>
                        <a:t>C/D</a:t>
                      </a:r>
                      <a:endParaRPr lang="en-GB" sz="1100" b="0" i="0" u="none" strike="noStrike">
                        <a:solidFill>
                          <a:srgbClr val="000000"/>
                        </a:solidFill>
                        <a:effectLst/>
                        <a:latin typeface="Calibri"/>
                      </a:endParaRPr>
                    </a:p>
                  </a:txBody>
                  <a:tcPr marL="0" marR="0" marT="0" marB="0" anchor="ctr"/>
                </a:tc>
              </a:tr>
              <a:tr h="181180">
                <a:tc>
                  <a:txBody>
                    <a:bodyPr/>
                    <a:lstStyle/>
                    <a:p>
                      <a:pPr algn="l" fontAlgn="b"/>
                      <a:r>
                        <a:rPr lang="en-GB" sz="1100" u="none" strike="noStrike" dirty="0">
                          <a:effectLst/>
                        </a:rPr>
                        <a:t>EWR1</a:t>
                      </a:r>
                      <a:endParaRPr lang="en-GB" sz="1100" b="0" i="0" u="none" strike="noStrike" dirty="0">
                        <a:solidFill>
                          <a:srgbClr val="000000"/>
                        </a:solidFill>
                        <a:effectLst/>
                        <a:latin typeface="Calibri"/>
                      </a:endParaRPr>
                    </a:p>
                  </a:txBody>
                  <a:tcPr marL="36000" marR="0" marT="0" marB="0" anchor="b"/>
                </a:tc>
                <a:tc>
                  <a:txBody>
                    <a:bodyPr/>
                    <a:lstStyle/>
                    <a:p>
                      <a:pPr algn="r" fontAlgn="b"/>
                      <a:r>
                        <a:rPr lang="en-GB" sz="1100" u="none" strike="noStrike" dirty="0">
                          <a:effectLst/>
                        </a:rPr>
                        <a:t>25.7</a:t>
                      </a:r>
                      <a:endParaRPr lang="en-GB" sz="1100" b="0" i="0" u="none" strike="noStrike" dirty="0">
                        <a:solidFill>
                          <a:srgbClr val="000000"/>
                        </a:solidFill>
                        <a:effectLst/>
                        <a:latin typeface="Calibri"/>
                      </a:endParaRPr>
                    </a:p>
                  </a:txBody>
                  <a:tcPr marL="0" marR="144000" marT="0" marB="0" anchor="b"/>
                </a:tc>
                <a:tc>
                  <a:txBody>
                    <a:bodyPr/>
                    <a:lstStyle/>
                    <a:p>
                      <a:pPr algn="ctr" fontAlgn="ctr"/>
                      <a:r>
                        <a:rPr lang="en-GB" sz="1100" u="none" strike="noStrike" dirty="0" smtClean="0">
                          <a:effectLst/>
                        </a:rPr>
                        <a:t>C</a:t>
                      </a:r>
                      <a:endParaRPr lang="en-GB" sz="1100" b="0" i="0" u="none" strike="noStrike" dirty="0">
                        <a:solidFill>
                          <a:srgbClr val="000000"/>
                        </a:solidFill>
                        <a:effectLst/>
                        <a:latin typeface="Calibri"/>
                      </a:endParaRPr>
                    </a:p>
                  </a:txBody>
                  <a:tcPr marL="0" marR="0" marT="0" marB="0" anchor="ctr"/>
                </a:tc>
              </a:tr>
              <a:tr h="181180">
                <a:tc>
                  <a:txBody>
                    <a:bodyPr/>
                    <a:lstStyle/>
                    <a:p>
                      <a:pPr algn="l" fontAlgn="b"/>
                      <a:r>
                        <a:rPr lang="en-ZA" sz="1100" b="1" i="0" u="none" strike="noStrike" dirty="0" smtClean="0">
                          <a:solidFill>
                            <a:srgbClr val="000000"/>
                          </a:solidFill>
                          <a:effectLst/>
                          <a:latin typeface="Calibri"/>
                        </a:rPr>
                        <a:t>Total</a:t>
                      </a:r>
                      <a:r>
                        <a:rPr lang="en-ZA" sz="1100" b="1" i="0" u="none" strike="noStrike" baseline="0" dirty="0" smtClean="0">
                          <a:solidFill>
                            <a:srgbClr val="000000"/>
                          </a:solidFill>
                          <a:effectLst/>
                          <a:latin typeface="Calibri"/>
                        </a:rPr>
                        <a:t> length</a:t>
                      </a:r>
                      <a:endParaRPr lang="en-GB" sz="1100" b="1" i="0" u="none" strike="noStrike" dirty="0">
                        <a:solidFill>
                          <a:srgbClr val="000000"/>
                        </a:solidFill>
                        <a:effectLst/>
                        <a:latin typeface="Calibri"/>
                      </a:endParaRPr>
                    </a:p>
                  </a:txBody>
                  <a:tcPr marL="36000" marR="0" marT="0" marB="0" anchor="b"/>
                </a:tc>
                <a:tc>
                  <a:txBody>
                    <a:bodyPr/>
                    <a:lstStyle/>
                    <a:p>
                      <a:pPr algn="r" fontAlgn="b"/>
                      <a:r>
                        <a:rPr lang="en-ZA" sz="1100" b="1" i="0" u="none" strike="noStrike" dirty="0" smtClean="0">
                          <a:solidFill>
                            <a:srgbClr val="000000"/>
                          </a:solidFill>
                          <a:effectLst/>
                          <a:latin typeface="Calibri"/>
                        </a:rPr>
                        <a:t>147.1</a:t>
                      </a:r>
                      <a:endParaRPr lang="en-GB" sz="1100" b="1" i="0" u="none" strike="noStrike" dirty="0">
                        <a:solidFill>
                          <a:srgbClr val="000000"/>
                        </a:solidFill>
                        <a:effectLst/>
                        <a:latin typeface="Calibri"/>
                      </a:endParaRPr>
                    </a:p>
                  </a:txBody>
                  <a:tcPr marL="0" marR="144000" marT="0" marB="0" anchor="b"/>
                </a:tc>
                <a:tc>
                  <a:txBody>
                    <a:bodyPr/>
                    <a:lstStyle/>
                    <a:p>
                      <a:pPr algn="ctr" fontAlgn="ctr"/>
                      <a:endParaRPr lang="en-GB" sz="1100" b="0" i="0" u="none" strike="noStrike" dirty="0">
                        <a:solidFill>
                          <a:srgbClr val="000000"/>
                        </a:solidFill>
                        <a:effectLst/>
                        <a:latin typeface="Calibri"/>
                      </a:endParaRPr>
                    </a:p>
                  </a:txBody>
                  <a:tcPr marL="0" marR="0" marT="0" marB="0" anchor="ct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3359992095"/>
              </p:ext>
            </p:extLst>
          </p:nvPr>
        </p:nvGraphicFramePr>
        <p:xfrm>
          <a:off x="3028819" y="3922101"/>
          <a:ext cx="5665862" cy="1668439"/>
        </p:xfrm>
        <a:graphic>
          <a:graphicData uri="http://schemas.openxmlformats.org/drawingml/2006/table">
            <a:tbl>
              <a:tblPr firstRow="1" firstCol="1" bandRow="1">
                <a:tableStyleId>{5C22544A-7EE6-4342-B048-85BDC9FD1C3A}</a:tableStyleId>
              </a:tblPr>
              <a:tblGrid>
                <a:gridCol w="598145"/>
                <a:gridCol w="523306"/>
                <a:gridCol w="706952"/>
                <a:gridCol w="706952"/>
                <a:gridCol w="706952"/>
                <a:gridCol w="706952"/>
                <a:gridCol w="706952"/>
                <a:gridCol w="1009651"/>
              </a:tblGrid>
              <a:tr h="484799">
                <a:tc rowSpan="2" gridSpan="2">
                  <a:txBody>
                    <a:bodyPr/>
                    <a:lstStyle/>
                    <a:p>
                      <a:endParaRPr lang="en-GB" sz="1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1200" kern="1400" spc="25">
                          <a:effectLst/>
                        </a:rPr>
                        <a:t>% EC representation at units represented by biophysical nodes in an IUA</a:t>
                      </a:r>
                      <a:endParaRPr lang="en-GB" sz="1200" kern="1400" spc="25">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200" kern="1400" spc="25" dirty="0" smtClean="0">
                          <a:effectLst/>
                          <a:latin typeface="Arial"/>
                          <a:ea typeface="Times New Roman"/>
                          <a:cs typeface="Calibri"/>
                        </a:rPr>
                        <a:t>Prominent</a:t>
                      </a:r>
                    </a:p>
                    <a:p>
                      <a:pPr algn="ctr">
                        <a:spcAft>
                          <a:spcPts val="0"/>
                        </a:spcAft>
                      </a:pPr>
                      <a:r>
                        <a:rPr lang="en-ZA" sz="1200" kern="1400" spc="25" dirty="0" smtClean="0">
                          <a:effectLst/>
                          <a:latin typeface="Arial"/>
                          <a:ea typeface="Times New Roman"/>
                          <a:cs typeface="Calibri"/>
                        </a:rPr>
                        <a:t>E</a:t>
                      </a:r>
                      <a:r>
                        <a:rPr lang="en-ZA" sz="1200" kern="1400" spc="25" baseline="0" dirty="0" smtClean="0">
                          <a:effectLst/>
                          <a:latin typeface="Arial"/>
                          <a:ea typeface="Times New Roman"/>
                          <a:cs typeface="Calibri"/>
                        </a:rPr>
                        <a:t>C</a:t>
                      </a:r>
                      <a:endParaRPr lang="en-GB" sz="12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1200" kern="1400" spc="25" dirty="0">
                          <a:effectLst/>
                        </a:rPr>
                        <a:t>≥ A/B</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 B</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≥C</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 D</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&lt; D</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endParaRPr lang="en-GB" sz="1200" kern="1400" spc="25">
                        <a:effectLst/>
                        <a:latin typeface="Arial"/>
                        <a:ea typeface="Times New Roman"/>
                        <a:cs typeface="Calibri"/>
                      </a:endParaRPr>
                    </a:p>
                  </a:txBody>
                  <a:tcPr marL="17780" marR="17780" marT="17780" marB="17780" anchor="ctr"/>
                </a:tc>
              </a:tr>
              <a:tr h="180340">
                <a:tc>
                  <a:txBody>
                    <a:bodyPr/>
                    <a:lstStyle/>
                    <a:p>
                      <a:pPr>
                        <a:spcAft>
                          <a:spcPts val="0"/>
                        </a:spcAft>
                      </a:pPr>
                      <a:r>
                        <a:rPr lang="en-GB" sz="1200" kern="1400" spc="25" dirty="0">
                          <a:effectLst/>
                        </a:rPr>
                        <a:t>Class </a:t>
                      </a:r>
                      <a:r>
                        <a:rPr lang="en-GB" sz="1200" kern="1400" spc="25" dirty="0" smtClean="0">
                          <a:effectLst/>
                        </a:rPr>
                        <a:t>I</a:t>
                      </a:r>
                      <a:endParaRPr lang="en-GB" sz="1200" kern="1400" spc="25" dirty="0">
                        <a:effectLst/>
                        <a:latin typeface="Arial"/>
                        <a:ea typeface="Times New Roman"/>
                        <a:cs typeface="Calibri"/>
                      </a:endParaRPr>
                    </a:p>
                  </a:txBody>
                  <a:tcPr marL="17780" marR="17780" marT="17780" marB="17780" anchor="ctr"/>
                </a:tc>
                <a:tc>
                  <a:txBody>
                    <a:bodyPr/>
                    <a:lstStyle/>
                    <a:p>
                      <a:pPr>
                        <a:spcAft>
                          <a:spcPts val="0"/>
                        </a:spcAft>
                      </a:pPr>
                      <a:r>
                        <a:rPr lang="en-GB" sz="1200" kern="1400" spc="25">
                          <a:effectLst/>
                        </a:rPr>
                        <a:t> </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60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80</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95</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5</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smtClean="0">
                          <a:effectLst/>
                          <a:latin typeface="Arial"/>
                          <a:ea typeface="Times New Roman"/>
                          <a:cs typeface="Calibri"/>
                        </a:rPr>
                        <a:t>A &amp; B EC</a:t>
                      </a:r>
                      <a:endParaRPr lang="en-GB" sz="1200" kern="1400" spc="25">
                        <a:effectLst/>
                        <a:latin typeface="Arial"/>
                        <a:ea typeface="Times New Roman"/>
                        <a:cs typeface="Calibri"/>
                      </a:endParaRPr>
                    </a:p>
                  </a:txBody>
                  <a:tcPr marL="17780" marR="17780" marT="17780" marB="17780" anchor="ctr"/>
                </a:tc>
              </a:tr>
              <a:tr h="180340">
                <a:tc>
                  <a:txBody>
                    <a:bodyPr/>
                    <a:lstStyle/>
                    <a:p>
                      <a:pPr>
                        <a:spcAft>
                          <a:spcPts val="0"/>
                        </a:spcAft>
                      </a:pPr>
                      <a:r>
                        <a:rPr lang="en-GB" sz="1200" kern="1400" spc="25" dirty="0">
                          <a:effectLst/>
                        </a:rPr>
                        <a:t>Class </a:t>
                      </a:r>
                      <a:r>
                        <a:rPr lang="en-GB" sz="1200" kern="1400" spc="25" dirty="0" smtClean="0">
                          <a:effectLst/>
                        </a:rPr>
                        <a:t>II</a:t>
                      </a:r>
                      <a:endParaRPr lang="en-GB" sz="1200" kern="1400" spc="25" dirty="0">
                        <a:effectLst/>
                        <a:latin typeface="Arial"/>
                        <a:ea typeface="Times New Roman"/>
                        <a:cs typeface="Calibri"/>
                      </a:endParaRPr>
                    </a:p>
                  </a:txBody>
                  <a:tcPr marL="17780" marR="17780" marT="17780" marB="17780" anchor="ctr"/>
                </a:tc>
                <a:tc>
                  <a:txBody>
                    <a:bodyPr/>
                    <a:lstStyle/>
                    <a:p>
                      <a:pPr>
                        <a:spcAft>
                          <a:spcPts val="0"/>
                        </a:spcAft>
                      </a:pPr>
                      <a:r>
                        <a:rPr lang="en-GB" sz="1200" kern="1400" spc="25">
                          <a:effectLst/>
                        </a:rPr>
                        <a:t> </a:t>
                      </a:r>
                      <a:endParaRPr lang="en-GB" sz="1200" kern="1400" spc="25">
                        <a:effectLst/>
                        <a:latin typeface="Arial"/>
                        <a:ea typeface="Times New Roman"/>
                        <a:cs typeface="Calibri"/>
                      </a:endParaRPr>
                    </a:p>
                  </a:txBody>
                  <a:tcPr marL="17780" marR="17780" marT="17780" marB="17780" anchor="ctr"/>
                </a:tc>
                <a:tc>
                  <a:txBody>
                    <a:bodyPr/>
                    <a:lstStyle/>
                    <a:p>
                      <a:endParaRPr lang="en-GB" sz="1400">
                        <a:effectLst/>
                        <a:latin typeface="Times New Roman"/>
                      </a:endParaRPr>
                    </a:p>
                  </a:txBody>
                  <a:tcPr marL="17780" marR="17780" marT="17780" marB="17780" anchor="ctr"/>
                </a:tc>
                <a:tc>
                  <a:txBody>
                    <a:bodyPr/>
                    <a:lstStyle/>
                    <a:p>
                      <a:pPr algn="ctr">
                        <a:spcAft>
                          <a:spcPts val="0"/>
                        </a:spcAft>
                      </a:pPr>
                      <a:r>
                        <a:rPr lang="en-GB" sz="1200" kern="1400" spc="25" dirty="0">
                          <a:effectLst/>
                        </a:rPr>
                        <a:t>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70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90</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10</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smtClean="0">
                          <a:effectLst/>
                          <a:latin typeface="Arial"/>
                          <a:ea typeface="Times New Roman"/>
                          <a:cs typeface="Calibri"/>
                        </a:rPr>
                        <a:t>C EC</a:t>
                      </a:r>
                      <a:endParaRPr lang="en-GB" sz="1200" kern="1400" spc="25">
                        <a:effectLst/>
                        <a:latin typeface="Arial"/>
                        <a:ea typeface="Times New Roman"/>
                        <a:cs typeface="Calibri"/>
                      </a:endParaRPr>
                    </a:p>
                  </a:txBody>
                  <a:tcPr marL="17780" marR="17780" marT="17780" marB="17780" anchor="ctr"/>
                </a:tc>
              </a:tr>
              <a:tr h="180340">
                <a:tc rowSpan="2">
                  <a:txBody>
                    <a:bodyPr/>
                    <a:lstStyle/>
                    <a:p>
                      <a:pPr>
                        <a:spcAft>
                          <a:spcPts val="0"/>
                        </a:spcAft>
                      </a:pPr>
                      <a:r>
                        <a:rPr lang="en-GB" sz="1200" kern="1400" spc="25" dirty="0">
                          <a:effectLst/>
                        </a:rPr>
                        <a:t>Class </a:t>
                      </a:r>
                      <a:r>
                        <a:rPr lang="en-GB" sz="1200" kern="1400" spc="25" dirty="0" smtClean="0">
                          <a:effectLst/>
                        </a:rPr>
                        <a:t>III</a:t>
                      </a:r>
                      <a:endParaRPr lang="en-GB" sz="1200" kern="1400" spc="25" dirty="0">
                        <a:effectLst/>
                        <a:latin typeface="Arial"/>
                        <a:ea typeface="Times New Roman"/>
                        <a:cs typeface="Calibri"/>
                      </a:endParaRPr>
                    </a:p>
                  </a:txBody>
                  <a:tcPr marL="17780" marR="17780" marT="17780" marB="17780" anchor="ctr"/>
                </a:tc>
                <a:tc>
                  <a:txBody>
                    <a:bodyPr/>
                    <a:lstStyle/>
                    <a:p>
                      <a:pPr>
                        <a:spcAft>
                          <a:spcPts val="0"/>
                        </a:spcAft>
                      </a:pPr>
                      <a:r>
                        <a:rPr lang="en-GB" sz="1200" kern="1400" spc="25">
                          <a:effectLst/>
                        </a:rPr>
                        <a:t>Either</a:t>
                      </a:r>
                      <a:endParaRPr lang="en-GB" sz="1200" kern="1400" spc="25">
                        <a:effectLst/>
                        <a:latin typeface="Arial"/>
                        <a:ea typeface="Times New Roman"/>
                        <a:cs typeface="Calibri"/>
                      </a:endParaRPr>
                    </a:p>
                  </a:txBody>
                  <a:tcPr marL="17780" marR="17780" marT="17780" marB="17780" anchor="ctr"/>
                </a:tc>
                <a:tc>
                  <a:txBody>
                    <a:bodyPr/>
                    <a:lstStyle/>
                    <a:p>
                      <a:endParaRPr lang="en-GB" sz="1400">
                        <a:effectLst/>
                        <a:latin typeface="Times New Roman"/>
                      </a:endParaRPr>
                    </a:p>
                  </a:txBody>
                  <a:tcPr marL="17780" marR="17780" marT="17780" marB="17780" anchor="ctr"/>
                </a:tc>
                <a:tc>
                  <a:txBody>
                    <a:bodyPr/>
                    <a:lstStyle/>
                    <a:p>
                      <a:endParaRPr lang="en-GB" sz="1400">
                        <a:effectLst/>
                        <a:latin typeface="Times New Roman"/>
                      </a:endParaRPr>
                    </a:p>
                  </a:txBody>
                  <a:tcPr marL="17780" marR="17780" marT="17780" marB="17780" anchor="ctr"/>
                </a:tc>
                <a:tc>
                  <a:txBody>
                    <a:bodyPr/>
                    <a:lstStyle/>
                    <a:p>
                      <a:pPr algn="ctr">
                        <a:spcAft>
                          <a:spcPts val="0"/>
                        </a:spcAft>
                      </a:pPr>
                      <a:r>
                        <a:rPr lang="en-GB" sz="1200" kern="1400" spc="25" dirty="0">
                          <a:effectLst/>
                        </a:rPr>
                        <a:t>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dirty="0">
                          <a:effectLst/>
                        </a:rPr>
                        <a:t>80</a:t>
                      </a:r>
                      <a:endParaRPr lang="en-GB" sz="12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a:effectLst/>
                        </a:rPr>
                        <a:t>20</a:t>
                      </a:r>
                      <a:endParaRPr lang="en-GB" sz="1200" kern="1400" spc="25">
                        <a:effectLst/>
                        <a:latin typeface="Arial"/>
                        <a:ea typeface="Times New Roman"/>
                        <a:cs typeface="Calibri"/>
                      </a:endParaRPr>
                    </a:p>
                  </a:txBody>
                  <a:tcPr marL="17780" marR="17780" marT="17780" marB="17780" anchor="ctr"/>
                </a:tc>
                <a:tc>
                  <a:txBody>
                    <a:bodyPr/>
                    <a:lstStyle/>
                    <a:p>
                      <a:pPr algn="ctr">
                        <a:spcAft>
                          <a:spcPts val="0"/>
                        </a:spcAft>
                      </a:pPr>
                      <a:r>
                        <a:rPr lang="en-GB" sz="1200" kern="1400" spc="25" smtClean="0">
                          <a:effectLst/>
                          <a:latin typeface="Arial"/>
                          <a:ea typeface="Times New Roman"/>
                          <a:cs typeface="Calibri"/>
                        </a:rPr>
                        <a:t>D EC</a:t>
                      </a:r>
                      <a:endParaRPr lang="en-GB" sz="1200" kern="1400" spc="25">
                        <a:effectLst/>
                        <a:latin typeface="Arial"/>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1200" kern="1400" spc="25">
                          <a:effectLst/>
                        </a:rPr>
                        <a:t>Or</a:t>
                      </a:r>
                      <a:endParaRPr lang="en-GB" sz="1200" kern="1400" spc="25">
                        <a:effectLst/>
                        <a:latin typeface="Arial"/>
                        <a:ea typeface="Times New Roman"/>
                        <a:cs typeface="Calibri"/>
                      </a:endParaRPr>
                    </a:p>
                  </a:txBody>
                  <a:tcPr marL="17780" marR="17780" marT="17780" marB="17780" anchor="ctr"/>
                </a:tc>
                <a:tc>
                  <a:txBody>
                    <a:bodyPr/>
                    <a:lstStyle/>
                    <a:p>
                      <a:endParaRPr lang="en-GB" sz="1400" dirty="0">
                        <a:effectLst/>
                        <a:latin typeface="Times New Roman"/>
                      </a:endParaRPr>
                    </a:p>
                  </a:txBody>
                  <a:tcPr marL="17780" marR="17780" marT="17780" marB="17780" anchor="ctr"/>
                </a:tc>
                <a:tc>
                  <a:txBody>
                    <a:bodyPr/>
                    <a:lstStyle/>
                    <a:p>
                      <a:endParaRPr lang="en-GB" sz="1400" dirty="0">
                        <a:effectLst/>
                        <a:latin typeface="Times New Roman"/>
                      </a:endParaRPr>
                    </a:p>
                  </a:txBody>
                  <a:tcPr marL="17780" marR="17780" marT="17780" marB="17780" anchor="ctr"/>
                </a:tc>
                <a:tc>
                  <a:txBody>
                    <a:bodyPr/>
                    <a:lstStyle/>
                    <a:p>
                      <a:endParaRPr lang="en-GB" sz="1400" dirty="0">
                        <a:effectLst/>
                        <a:latin typeface="Times New Roman"/>
                      </a:endParaRPr>
                    </a:p>
                  </a:txBody>
                  <a:tcPr marL="17780" marR="17780" marT="17780" marB="17780" anchor="ctr"/>
                </a:tc>
                <a:tc>
                  <a:txBody>
                    <a:bodyPr/>
                    <a:lstStyle/>
                    <a:p>
                      <a:pPr algn="ctr">
                        <a:spcAft>
                          <a:spcPts val="0"/>
                        </a:spcAft>
                      </a:pPr>
                      <a:r>
                        <a:rPr lang="en-GB" sz="1200" kern="1400" spc="25" dirty="0">
                          <a:effectLst/>
                        </a:rPr>
                        <a:t>100</a:t>
                      </a:r>
                      <a:endParaRPr lang="en-GB" sz="1200" kern="1400" spc="25" dirty="0">
                        <a:effectLst/>
                        <a:latin typeface="Arial"/>
                        <a:ea typeface="Times New Roman"/>
                        <a:cs typeface="Calibri"/>
                      </a:endParaRPr>
                    </a:p>
                  </a:txBody>
                  <a:tcPr marL="17780" marR="17780" marT="17780" marB="17780" anchor="ctr"/>
                </a:tc>
                <a:tc>
                  <a:txBody>
                    <a:bodyPr/>
                    <a:lstStyle/>
                    <a:p>
                      <a:endParaRPr lang="en-GB" sz="1400" dirty="0">
                        <a:effectLst/>
                        <a:latin typeface="Times New Roman"/>
                      </a:endParaRPr>
                    </a:p>
                  </a:txBody>
                  <a:tcPr marL="17780" marR="17780" marT="17780" marB="17780" anchor="ctr"/>
                </a:tc>
                <a:tc>
                  <a:txBody>
                    <a:bodyPr/>
                    <a:lstStyle/>
                    <a:p>
                      <a:endParaRPr lang="en-GB" sz="1400" dirty="0">
                        <a:effectLst/>
                        <a:latin typeface="Times New Roman"/>
                      </a:endParaRPr>
                    </a:p>
                  </a:txBody>
                  <a:tcPr marL="17780" marR="17780" marT="17780" marB="17780" anchor="ctr"/>
                </a:tc>
              </a:tr>
            </a:tbl>
          </a:graphicData>
        </a:graphic>
      </p:graphicFrame>
      <p:sp>
        <p:nvSpPr>
          <p:cNvPr id="75" name="Notched Right Arrow 74"/>
          <p:cNvSpPr/>
          <p:nvPr/>
        </p:nvSpPr>
        <p:spPr>
          <a:xfrm rot="5400000">
            <a:off x="8133242" y="3374052"/>
            <a:ext cx="494228" cy="62865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mc:AlternateContent xmlns:mc="http://schemas.openxmlformats.org/markup-compatibility/2006" xmlns:a14="http://schemas.microsoft.com/office/drawing/2010/main">
        <mc:Choice Requires="a14">
          <p:sp>
            <p:nvSpPr>
              <p:cNvPr id="93" name="TextBox 92"/>
              <p:cNvSpPr txBox="1"/>
              <p:nvPr/>
            </p:nvSpPr>
            <p:spPr>
              <a:xfrm>
                <a:off x="7527131" y="971755"/>
                <a:ext cx="1543308" cy="564257"/>
              </a:xfrm>
              <a:prstGeom prst="rect">
                <a:avLst/>
              </a:prstGeom>
              <a:noFill/>
              <a:ln>
                <a:solidFill>
                  <a:schemeClr val="tx1"/>
                </a:solidFill>
              </a:ln>
            </p:spPr>
            <p:txBody>
              <a:bodyPr wrap="none" rtlCol="0">
                <a:spAutoFit/>
              </a:bodyPr>
              <a:lstStyle/>
              <a:p>
                <a:r>
                  <a:rPr lang="pt-BR" sz="1400" dirty="0">
                    <a:solidFill>
                      <a:prstClr val="black"/>
                    </a:solidFill>
                  </a:rPr>
                  <a:t>Pd </a:t>
                </a:r>
                <a14:m>
                  <m:oMath xmlns:m="http://schemas.openxmlformats.org/officeDocument/2006/math">
                    <m:r>
                      <a:rPr lang="pt-BR" sz="1400" i="1">
                        <a:solidFill>
                          <a:prstClr val="black"/>
                        </a:solidFill>
                        <a:latin typeface="Cambria Math"/>
                      </a:rPr>
                      <m:t>=</m:t>
                    </m:r>
                    <m:r>
                      <a:rPr lang="en-ZA" sz="1400" i="1">
                        <a:solidFill>
                          <a:prstClr val="black"/>
                        </a:solidFill>
                        <a:latin typeface="Cambria Math"/>
                      </a:rPr>
                      <m:t>   </m:t>
                    </m:r>
                    <m:nary>
                      <m:naryPr>
                        <m:chr m:val="∑"/>
                        <m:ctrlPr>
                          <a:rPr lang="pt-BR" sz="1400" i="1">
                            <a:solidFill>
                              <a:prstClr val="black"/>
                            </a:solidFill>
                            <a:latin typeface="Cambria Math"/>
                          </a:rPr>
                        </m:ctrlPr>
                      </m:naryPr>
                      <m:sub/>
                      <m:sup/>
                      <m:e>
                        <m:r>
                          <a:rPr lang="en-ZA" sz="1400" i="1">
                            <a:solidFill>
                              <a:prstClr val="black"/>
                            </a:solidFill>
                            <a:latin typeface="Cambria Math"/>
                          </a:rPr>
                          <m:t>𝐷𝑙</m:t>
                        </m:r>
                      </m:e>
                    </m:nary>
                  </m:oMath>
                </a14:m>
                <a:endParaRPr lang="en-ZA" sz="1400" i="1" dirty="0">
                  <a:solidFill>
                    <a:prstClr val="black"/>
                  </a:solidFill>
                  <a:latin typeface="Cambria Math"/>
                </a:endParaRPr>
              </a:p>
              <a:p>
                <a:r>
                  <a:rPr lang="en-GB" sz="1400" dirty="0">
                    <a:solidFill>
                      <a:prstClr val="black"/>
                    </a:solidFill>
                  </a:rPr>
                  <a:t>        Total length</a:t>
                </a:r>
              </a:p>
            </p:txBody>
          </p:sp>
        </mc:Choice>
        <mc:Fallback xmlns="">
          <p:sp>
            <p:nvSpPr>
              <p:cNvPr id="93" name="TextBox 92"/>
              <p:cNvSpPr txBox="1">
                <a:spLocks noRot="1" noChangeAspect="1" noMove="1" noResize="1" noEditPoints="1" noAdjustHandles="1" noChangeArrowheads="1" noChangeShapeType="1" noTextEdit="1"/>
              </p:cNvSpPr>
              <p:nvPr/>
            </p:nvSpPr>
            <p:spPr>
              <a:xfrm>
                <a:off x="7527131" y="971755"/>
                <a:ext cx="1543308" cy="564257"/>
              </a:xfrm>
              <a:prstGeom prst="rect">
                <a:avLst/>
              </a:prstGeom>
              <a:blipFill rotWithShape="1">
                <a:blip r:embed="rId3"/>
                <a:stretch>
                  <a:fillRect l="-784" t="-46316" b="-46316"/>
                </a:stretch>
              </a:blipFill>
              <a:ln>
                <a:solidFill>
                  <a:schemeClr val="tx1"/>
                </a:solidFill>
              </a:ln>
            </p:spPr>
            <p:txBody>
              <a:bodyPr/>
              <a:lstStyle/>
              <a:p>
                <a:r>
                  <a:rPr lang="en-GB">
                    <a:noFill/>
                  </a:rPr>
                  <a:t> </a:t>
                </a:r>
              </a:p>
            </p:txBody>
          </p:sp>
        </mc:Fallback>
      </mc:AlternateContent>
      <p:cxnSp>
        <p:nvCxnSpPr>
          <p:cNvPr id="49" name="Straight Connector 48"/>
          <p:cNvCxnSpPr/>
          <p:nvPr/>
        </p:nvCxnSpPr>
        <p:spPr>
          <a:xfrm>
            <a:off x="8080375" y="1279283"/>
            <a:ext cx="6572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7523251" y="1596104"/>
                <a:ext cx="1543308" cy="564257"/>
              </a:xfrm>
              <a:prstGeom prst="rect">
                <a:avLst/>
              </a:prstGeom>
              <a:noFill/>
              <a:ln>
                <a:solidFill>
                  <a:schemeClr val="tx1"/>
                </a:solidFill>
              </a:ln>
            </p:spPr>
            <p:txBody>
              <a:bodyPr wrap="none" rtlCol="0">
                <a:spAutoFit/>
              </a:bodyPr>
              <a:lstStyle/>
              <a:p>
                <a:r>
                  <a:rPr lang="pt-BR" sz="1400" dirty="0">
                    <a:solidFill>
                      <a:prstClr val="black"/>
                    </a:solidFill>
                  </a:rPr>
                  <a:t>Pc </a:t>
                </a:r>
                <a14:m>
                  <m:oMath xmlns:m="http://schemas.openxmlformats.org/officeDocument/2006/math">
                    <m:r>
                      <a:rPr lang="pt-BR" sz="1400" i="1">
                        <a:solidFill>
                          <a:prstClr val="black"/>
                        </a:solidFill>
                        <a:latin typeface="Cambria Math"/>
                      </a:rPr>
                      <m:t>=</m:t>
                    </m:r>
                    <m:r>
                      <a:rPr lang="en-ZA" sz="1400" i="1">
                        <a:solidFill>
                          <a:prstClr val="black"/>
                        </a:solidFill>
                        <a:latin typeface="Cambria Math"/>
                      </a:rPr>
                      <m:t>   </m:t>
                    </m:r>
                    <m:nary>
                      <m:naryPr>
                        <m:chr m:val="∑"/>
                        <m:ctrlPr>
                          <a:rPr lang="pt-BR" sz="1400" i="1">
                            <a:solidFill>
                              <a:prstClr val="black"/>
                            </a:solidFill>
                            <a:latin typeface="Cambria Math"/>
                          </a:rPr>
                        </m:ctrlPr>
                      </m:naryPr>
                      <m:sub/>
                      <m:sup/>
                      <m:e>
                        <m:r>
                          <a:rPr lang="en-ZA" sz="1400" i="1">
                            <a:solidFill>
                              <a:prstClr val="black"/>
                            </a:solidFill>
                            <a:latin typeface="Cambria Math"/>
                          </a:rPr>
                          <m:t>𝐶𝑙</m:t>
                        </m:r>
                      </m:e>
                    </m:nary>
                  </m:oMath>
                </a14:m>
                <a:endParaRPr lang="en-ZA" sz="1400" i="1" dirty="0">
                  <a:solidFill>
                    <a:prstClr val="black"/>
                  </a:solidFill>
                  <a:latin typeface="Cambria Math"/>
                </a:endParaRPr>
              </a:p>
              <a:p>
                <a:r>
                  <a:rPr lang="en-GB" sz="1400" dirty="0">
                    <a:solidFill>
                      <a:prstClr val="black"/>
                    </a:solidFill>
                  </a:rPr>
                  <a:t>        Total length</a:t>
                </a:r>
              </a:p>
            </p:txBody>
          </p:sp>
        </mc:Choice>
        <mc:Fallback xmlns="">
          <p:sp>
            <p:nvSpPr>
              <p:cNvPr id="94" name="TextBox 93"/>
              <p:cNvSpPr txBox="1">
                <a:spLocks noRot="1" noChangeAspect="1" noMove="1" noResize="1" noEditPoints="1" noAdjustHandles="1" noChangeArrowheads="1" noChangeShapeType="1" noTextEdit="1"/>
              </p:cNvSpPr>
              <p:nvPr/>
            </p:nvSpPr>
            <p:spPr>
              <a:xfrm>
                <a:off x="7523251" y="1596104"/>
                <a:ext cx="1543308" cy="564257"/>
              </a:xfrm>
              <a:prstGeom prst="rect">
                <a:avLst/>
              </a:prstGeom>
              <a:blipFill rotWithShape="1">
                <a:blip r:embed="rId4"/>
                <a:stretch>
                  <a:fillRect l="-392" t="-46809" b="-47872"/>
                </a:stretch>
              </a:blipFill>
              <a:ln>
                <a:solidFill>
                  <a:schemeClr val="tx1"/>
                </a:solidFill>
              </a:ln>
            </p:spPr>
            <p:txBody>
              <a:bodyPr/>
              <a:lstStyle/>
              <a:p>
                <a:r>
                  <a:rPr lang="en-GB">
                    <a:noFill/>
                  </a:rPr>
                  <a:t> </a:t>
                </a:r>
              </a:p>
            </p:txBody>
          </p:sp>
        </mc:Fallback>
      </mc:AlternateContent>
      <p:cxnSp>
        <p:nvCxnSpPr>
          <p:cNvPr id="95" name="Straight Connector 94"/>
          <p:cNvCxnSpPr/>
          <p:nvPr/>
        </p:nvCxnSpPr>
        <p:spPr>
          <a:xfrm>
            <a:off x="8063795" y="1903632"/>
            <a:ext cx="6572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p:cNvSpPr txBox="1"/>
              <p:nvPr/>
            </p:nvSpPr>
            <p:spPr>
              <a:xfrm>
                <a:off x="7525890" y="2241075"/>
                <a:ext cx="1543308" cy="564257"/>
              </a:xfrm>
              <a:prstGeom prst="rect">
                <a:avLst/>
              </a:prstGeom>
              <a:noFill/>
              <a:ln>
                <a:solidFill>
                  <a:schemeClr val="tx1"/>
                </a:solidFill>
              </a:ln>
            </p:spPr>
            <p:txBody>
              <a:bodyPr wrap="none" rtlCol="0">
                <a:spAutoFit/>
              </a:bodyPr>
              <a:lstStyle/>
              <a:p>
                <a:r>
                  <a:rPr lang="pt-BR" sz="1400" dirty="0">
                    <a:solidFill>
                      <a:prstClr val="black"/>
                    </a:solidFill>
                  </a:rPr>
                  <a:t>Pb </a:t>
                </a:r>
                <a14:m>
                  <m:oMath xmlns:m="http://schemas.openxmlformats.org/officeDocument/2006/math">
                    <m:r>
                      <a:rPr lang="pt-BR" sz="1400" i="1">
                        <a:solidFill>
                          <a:prstClr val="black"/>
                        </a:solidFill>
                        <a:latin typeface="Cambria Math"/>
                      </a:rPr>
                      <m:t>=</m:t>
                    </m:r>
                    <m:r>
                      <a:rPr lang="en-ZA" sz="1400" i="1">
                        <a:solidFill>
                          <a:prstClr val="black"/>
                        </a:solidFill>
                        <a:latin typeface="Cambria Math"/>
                      </a:rPr>
                      <m:t>   </m:t>
                    </m:r>
                    <m:nary>
                      <m:naryPr>
                        <m:chr m:val="∑"/>
                        <m:ctrlPr>
                          <a:rPr lang="pt-BR" sz="1400" i="1">
                            <a:solidFill>
                              <a:prstClr val="black"/>
                            </a:solidFill>
                            <a:latin typeface="Cambria Math"/>
                          </a:rPr>
                        </m:ctrlPr>
                      </m:naryPr>
                      <m:sub/>
                      <m:sup/>
                      <m:e>
                        <m:r>
                          <a:rPr lang="en-ZA" sz="1400" i="1">
                            <a:solidFill>
                              <a:prstClr val="black"/>
                            </a:solidFill>
                            <a:latin typeface="Cambria Math"/>
                          </a:rPr>
                          <m:t>𝐵𝑙</m:t>
                        </m:r>
                      </m:e>
                    </m:nary>
                  </m:oMath>
                </a14:m>
                <a:endParaRPr lang="en-ZA" sz="1400" i="1" dirty="0">
                  <a:solidFill>
                    <a:prstClr val="black"/>
                  </a:solidFill>
                  <a:latin typeface="Cambria Math"/>
                </a:endParaRPr>
              </a:p>
              <a:p>
                <a:r>
                  <a:rPr lang="en-GB" sz="1400" dirty="0">
                    <a:solidFill>
                      <a:prstClr val="black"/>
                    </a:solidFill>
                  </a:rPr>
                  <a:t>        Total length</a:t>
                </a:r>
              </a:p>
            </p:txBody>
          </p:sp>
        </mc:Choice>
        <mc:Fallback xmlns="">
          <p:sp>
            <p:nvSpPr>
              <p:cNvPr id="96" name="TextBox 95"/>
              <p:cNvSpPr txBox="1">
                <a:spLocks noRot="1" noChangeAspect="1" noMove="1" noResize="1" noEditPoints="1" noAdjustHandles="1" noChangeArrowheads="1" noChangeShapeType="1" noTextEdit="1"/>
              </p:cNvSpPr>
              <p:nvPr/>
            </p:nvSpPr>
            <p:spPr>
              <a:xfrm>
                <a:off x="7525890" y="2241075"/>
                <a:ext cx="1543308" cy="564257"/>
              </a:xfrm>
              <a:prstGeom prst="rect">
                <a:avLst/>
              </a:prstGeom>
              <a:blipFill rotWithShape="1">
                <a:blip r:embed="rId5"/>
                <a:stretch>
                  <a:fillRect l="-784" t="-46809" b="-4787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7523251" y="2864743"/>
                <a:ext cx="1529265" cy="564257"/>
              </a:xfrm>
              <a:prstGeom prst="rect">
                <a:avLst/>
              </a:prstGeom>
              <a:noFill/>
              <a:ln>
                <a:solidFill>
                  <a:schemeClr val="tx1"/>
                </a:solidFill>
              </a:ln>
            </p:spPr>
            <p:txBody>
              <a:bodyPr wrap="none" rtlCol="0">
                <a:spAutoFit/>
              </a:bodyPr>
              <a:lstStyle/>
              <a:p>
                <a:r>
                  <a:rPr lang="pt-BR" sz="1400" dirty="0">
                    <a:solidFill>
                      <a:prstClr val="black"/>
                    </a:solidFill>
                  </a:rPr>
                  <a:t>Pa/b </a:t>
                </a:r>
                <a14:m>
                  <m:oMath xmlns:m="http://schemas.openxmlformats.org/officeDocument/2006/math">
                    <m:r>
                      <a:rPr lang="pt-BR" sz="1400" i="1">
                        <a:solidFill>
                          <a:prstClr val="black"/>
                        </a:solidFill>
                        <a:latin typeface="Cambria Math"/>
                      </a:rPr>
                      <m:t>=</m:t>
                    </m:r>
                    <m:r>
                      <a:rPr lang="en-ZA" sz="1400" i="1">
                        <a:solidFill>
                          <a:prstClr val="black"/>
                        </a:solidFill>
                        <a:latin typeface="Cambria Math"/>
                      </a:rPr>
                      <m:t> </m:t>
                    </m:r>
                    <m:nary>
                      <m:naryPr>
                        <m:chr m:val="∑"/>
                        <m:ctrlPr>
                          <a:rPr lang="pt-BR" sz="1400" i="1">
                            <a:solidFill>
                              <a:prstClr val="black"/>
                            </a:solidFill>
                            <a:latin typeface="Cambria Math"/>
                          </a:rPr>
                        </m:ctrlPr>
                      </m:naryPr>
                      <m:sub/>
                      <m:sup/>
                      <m:e>
                        <m:r>
                          <a:rPr lang="en-ZA" sz="1400" i="1">
                            <a:solidFill>
                              <a:prstClr val="black"/>
                            </a:solidFill>
                            <a:latin typeface="Cambria Math"/>
                          </a:rPr>
                          <m:t>𝐴</m:t>
                        </m:r>
                        <m:r>
                          <a:rPr lang="en-ZA" sz="1400" i="1">
                            <a:solidFill>
                              <a:prstClr val="black"/>
                            </a:solidFill>
                            <a:latin typeface="Cambria Math"/>
                          </a:rPr>
                          <m:t>/</m:t>
                        </m:r>
                        <m:r>
                          <a:rPr lang="en-ZA" sz="1400" i="1">
                            <a:solidFill>
                              <a:prstClr val="black"/>
                            </a:solidFill>
                            <a:latin typeface="Cambria Math"/>
                          </a:rPr>
                          <m:t>𝐵𝑙</m:t>
                        </m:r>
                      </m:e>
                    </m:nary>
                  </m:oMath>
                </a14:m>
                <a:endParaRPr lang="en-ZA" sz="1400" i="1" dirty="0">
                  <a:solidFill>
                    <a:prstClr val="black"/>
                  </a:solidFill>
                  <a:latin typeface="Cambria Math"/>
                </a:endParaRPr>
              </a:p>
              <a:p>
                <a:r>
                  <a:rPr lang="en-GB" sz="1400" dirty="0">
                    <a:solidFill>
                      <a:prstClr val="black"/>
                    </a:solidFill>
                  </a:rPr>
                  <a:t>         Total length</a:t>
                </a:r>
              </a:p>
            </p:txBody>
          </p:sp>
        </mc:Choice>
        <mc:Fallback xmlns="">
          <p:sp>
            <p:nvSpPr>
              <p:cNvPr id="97" name="TextBox 96"/>
              <p:cNvSpPr txBox="1">
                <a:spLocks noRot="1" noChangeAspect="1" noMove="1" noResize="1" noEditPoints="1" noAdjustHandles="1" noChangeArrowheads="1" noChangeShapeType="1" noTextEdit="1"/>
              </p:cNvSpPr>
              <p:nvPr/>
            </p:nvSpPr>
            <p:spPr>
              <a:xfrm>
                <a:off x="7523251" y="2864743"/>
                <a:ext cx="1529265" cy="564257"/>
              </a:xfrm>
              <a:prstGeom prst="rect">
                <a:avLst/>
              </a:prstGeom>
              <a:blipFill rotWithShape="1">
                <a:blip r:embed="rId6"/>
                <a:stretch>
                  <a:fillRect l="-395" t="-46316" r="-1186" b="-46316"/>
                </a:stretch>
              </a:blipFill>
              <a:ln>
                <a:solidFill>
                  <a:schemeClr val="tx1"/>
                </a:solidFill>
              </a:ln>
            </p:spPr>
            <p:txBody>
              <a:bodyPr/>
              <a:lstStyle/>
              <a:p>
                <a:r>
                  <a:rPr lang="en-GB">
                    <a:noFill/>
                  </a:rPr>
                  <a:t> </a:t>
                </a:r>
              </a:p>
            </p:txBody>
          </p:sp>
        </mc:Fallback>
      </mc:AlternateContent>
      <p:cxnSp>
        <p:nvCxnSpPr>
          <p:cNvPr id="98" name="Straight Connector 97"/>
          <p:cNvCxnSpPr/>
          <p:nvPr/>
        </p:nvCxnSpPr>
        <p:spPr>
          <a:xfrm>
            <a:off x="8101895" y="2551332"/>
            <a:ext cx="6572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222545" y="3173632"/>
            <a:ext cx="6572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6675" y="5966655"/>
            <a:ext cx="2762295" cy="369332"/>
          </a:xfrm>
          <a:prstGeom prst="rect">
            <a:avLst/>
          </a:prstGeom>
          <a:noFill/>
          <a:ln>
            <a:solidFill>
              <a:schemeClr val="tx1"/>
            </a:solidFill>
          </a:ln>
        </p:spPr>
        <p:txBody>
          <a:bodyPr wrap="none" rtlCol="0">
            <a:spAutoFit/>
          </a:bodyPr>
          <a:lstStyle/>
          <a:p>
            <a:r>
              <a:rPr lang="en-ZA" dirty="0">
                <a:solidFill>
                  <a:prstClr val="black"/>
                </a:solidFill>
              </a:rPr>
              <a:t>EC - Ecological Category</a:t>
            </a:r>
            <a:endParaRPr lang="en-GB" dirty="0">
              <a:solidFill>
                <a:prstClr val="black"/>
              </a:solidFill>
            </a:endParaRPr>
          </a:p>
        </p:txBody>
      </p:sp>
    </p:spTree>
    <p:extLst>
      <p:ext uri="{BB962C8B-B14F-4D97-AF65-F5344CB8AC3E}">
        <p14:creationId xmlns:p14="http://schemas.microsoft.com/office/powerpoint/2010/main" val="195505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 y="38100"/>
            <a:ext cx="8572500" cy="783771"/>
          </a:xfrm>
        </p:spPr>
        <p:txBody>
          <a:bodyPr/>
          <a:lstStyle/>
          <a:p>
            <a:r>
              <a:rPr lang="en-GB" sz="3200" b="1" dirty="0">
                <a:solidFill>
                  <a:schemeClr val="bg1"/>
                </a:solidFill>
              </a:rPr>
              <a:t>Recommended Management Class Criteria Table</a:t>
            </a:r>
          </a:p>
        </p:txBody>
      </p:sp>
      <p:graphicFrame>
        <p:nvGraphicFramePr>
          <p:cNvPr id="5" name="Table 4"/>
          <p:cNvGraphicFramePr>
            <a:graphicFrameLocks noGrp="1"/>
          </p:cNvGraphicFramePr>
          <p:nvPr>
            <p:extLst>
              <p:ext uri="{D42A27DB-BD31-4B8C-83A1-F6EECF244321}">
                <p14:modId xmlns:p14="http://schemas.microsoft.com/office/powerpoint/2010/main" val="2159134470"/>
              </p:ext>
            </p:extLst>
          </p:nvPr>
        </p:nvGraphicFramePr>
        <p:xfrm>
          <a:off x="226694" y="934561"/>
          <a:ext cx="8676005" cy="2743200"/>
        </p:xfrm>
        <a:graphic>
          <a:graphicData uri="http://schemas.openxmlformats.org/drawingml/2006/table">
            <a:tbl>
              <a:tblPr firstRow="1" firstCol="1" bandRow="1">
                <a:tableStyleId>{5C22544A-7EE6-4342-B048-85BDC9FD1C3A}</a:tableStyleId>
              </a:tblPr>
              <a:tblGrid>
                <a:gridCol w="1296881"/>
                <a:gridCol w="907205"/>
                <a:gridCol w="987552"/>
                <a:gridCol w="987552"/>
                <a:gridCol w="987552"/>
                <a:gridCol w="987552"/>
                <a:gridCol w="987552"/>
                <a:gridCol w="1534159"/>
              </a:tblGrid>
              <a:tr h="180340">
                <a:tc rowSpan="2" gridSpan="2">
                  <a:txBody>
                    <a:bodyPr/>
                    <a:lstStyle/>
                    <a:p>
                      <a:endParaRPr lang="en-GB" sz="2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2000" kern="1400" spc="25" dirty="0">
                          <a:effectLst/>
                        </a:rPr>
                        <a:t>% EC representation at units represented by biophysical nodes in an IUA</a:t>
                      </a:r>
                      <a:endParaRPr lang="en-GB" sz="2000"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800" kern="1400" spc="25" dirty="0" smtClean="0">
                          <a:effectLst/>
                          <a:latin typeface="Arial"/>
                          <a:ea typeface="Times New Roman"/>
                          <a:cs typeface="Calibri"/>
                        </a:rPr>
                        <a:t>Prominent</a:t>
                      </a:r>
                    </a:p>
                    <a:p>
                      <a:pPr algn="ctr">
                        <a:spcAft>
                          <a:spcPts val="0"/>
                        </a:spcAft>
                      </a:pPr>
                      <a:r>
                        <a:rPr lang="en-ZA" sz="1800" kern="1400" spc="25" dirty="0" smtClean="0">
                          <a:effectLst/>
                          <a:latin typeface="Arial"/>
                          <a:ea typeface="Times New Roman"/>
                          <a:cs typeface="Calibri"/>
                        </a:rPr>
                        <a:t>Ecological</a:t>
                      </a:r>
                      <a:r>
                        <a:rPr lang="en-ZA" sz="1800" kern="1400" spc="25" baseline="0" dirty="0" smtClean="0">
                          <a:effectLst/>
                          <a:latin typeface="Arial"/>
                          <a:ea typeface="Times New Roman"/>
                          <a:cs typeface="Calibri"/>
                        </a:rPr>
                        <a:t> Categories</a:t>
                      </a:r>
                      <a:endParaRPr lang="en-GB" sz="18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2000" kern="1400" spc="25" dirty="0">
                          <a:effectLst/>
                        </a:rPr>
                        <a:t>≥ A/B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≥C</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&lt;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60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A &amp; B</a:t>
                      </a: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70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10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C</a:t>
                      </a:r>
                      <a:endParaRPr lang="en-GB" sz="2000" kern="1400" spc="25" dirty="0">
                        <a:effectLst/>
                        <a:latin typeface="+mn-lt"/>
                        <a:ea typeface="Times New Roman"/>
                        <a:cs typeface="Calibri"/>
                      </a:endParaRPr>
                    </a:p>
                  </a:txBody>
                  <a:tcPr marL="17780" marR="17780" marT="17780" marB="17780" anchor="ctr"/>
                </a:tc>
              </a:tr>
              <a:tr h="180340">
                <a:tc rowSpan="2">
                  <a:txBody>
                    <a:bodyPr/>
                    <a:lstStyle/>
                    <a:p>
                      <a:pPr>
                        <a:spcAft>
                          <a:spcPts val="0"/>
                        </a:spcAft>
                      </a:pPr>
                      <a:r>
                        <a:rPr lang="en-GB" sz="2000" kern="1400" spc="25" dirty="0">
                          <a:effectLst/>
                        </a:rPr>
                        <a:t>Class </a:t>
                      </a:r>
                      <a:r>
                        <a:rPr lang="en-GB" sz="2000" kern="1400" spc="25" dirty="0" smtClean="0">
                          <a:effectLst/>
                        </a:rPr>
                        <a:t>III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Either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20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D</a:t>
                      </a:r>
                      <a:endParaRPr lang="en-GB" sz="2000" kern="1400" spc="25" dirty="0">
                        <a:effectLst/>
                        <a:latin typeface="+mn-lt"/>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2000" kern="1400" spc="25" dirty="0">
                          <a:effectLst/>
                        </a:rPr>
                        <a:t>Or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100</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mn-lt"/>
                      </a:endParaRPr>
                    </a:p>
                  </a:txBody>
                  <a:tcPr marL="17780" marR="17780" marT="17780" marB="17780" anchor="ctr"/>
                </a:tc>
              </a:tr>
            </a:tbl>
          </a:graphicData>
        </a:graphic>
      </p:graphicFrame>
      <p:sp>
        <p:nvSpPr>
          <p:cNvPr id="6" name="Content Placeholder 4"/>
          <p:cNvSpPr>
            <a:spLocks noGrp="1"/>
          </p:cNvSpPr>
          <p:nvPr>
            <p:ph idx="1"/>
          </p:nvPr>
        </p:nvSpPr>
        <p:spPr>
          <a:xfrm>
            <a:off x="467994" y="3693001"/>
            <a:ext cx="8229600" cy="5247389"/>
          </a:xfrm>
        </p:spPr>
        <p:txBody>
          <a:bodyPr/>
          <a:lstStyle/>
          <a:p>
            <a:pPr marL="0" indent="0">
              <a:buNone/>
            </a:pPr>
            <a:r>
              <a:rPr lang="en-ZA" sz="3000" dirty="0" smtClean="0"/>
              <a:t>Unit Percentages:</a:t>
            </a:r>
          </a:p>
          <a:p>
            <a:pPr marL="0" indent="0">
              <a:buNone/>
            </a:pPr>
            <a:r>
              <a:rPr lang="en-ZA" sz="3000" dirty="0" smtClean="0"/>
              <a:t>Length of river in a given Ecological Category divided by the total river length </a:t>
            </a:r>
            <a:r>
              <a:rPr lang="en-ZA" sz="3000" dirty="0"/>
              <a:t>in an IUA </a:t>
            </a:r>
            <a:r>
              <a:rPr lang="en-ZA" sz="3000" dirty="0" smtClean="0"/>
              <a:t>. </a:t>
            </a:r>
          </a:p>
        </p:txBody>
      </p:sp>
    </p:spTree>
    <p:extLst>
      <p:ext uri="{BB962C8B-B14F-4D97-AF65-F5344CB8AC3E}">
        <p14:creationId xmlns:p14="http://schemas.microsoft.com/office/powerpoint/2010/main" val="2973326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457200" y="-14514"/>
            <a:ext cx="8229600" cy="7837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GB" sz="3600" dirty="0" smtClean="0">
                <a:solidFill>
                  <a:prstClr val="white"/>
                </a:solidFill>
              </a:rPr>
              <a:t>Multi Criteria Analysis Tool and Application</a:t>
            </a:r>
            <a:endParaRPr lang="en-GB" sz="3600" dirty="0">
              <a:solidFill>
                <a:prstClr val="white"/>
              </a:solidFill>
            </a:endParaRPr>
          </a:p>
        </p:txBody>
      </p:sp>
      <p:sp>
        <p:nvSpPr>
          <p:cNvPr id="7" name="TextBox 6"/>
          <p:cNvSpPr txBox="1"/>
          <p:nvPr/>
        </p:nvSpPr>
        <p:spPr>
          <a:xfrm>
            <a:off x="180474" y="769257"/>
            <a:ext cx="8855242" cy="5262979"/>
          </a:xfrm>
          <a:prstGeom prst="rect">
            <a:avLst/>
          </a:prstGeom>
          <a:noFill/>
        </p:spPr>
        <p:txBody>
          <a:bodyPr wrap="square" rtlCol="0">
            <a:spAutoFit/>
          </a:bodyPr>
          <a:lstStyle/>
          <a:p>
            <a:pPr marL="571500" indent="-571500">
              <a:buFont typeface="Arial" panose="020B0604020202020204" pitchFamily="34" charset="0"/>
              <a:buChar char="•"/>
            </a:pPr>
            <a:r>
              <a:rPr lang="en-ZA" sz="4000" dirty="0">
                <a:solidFill>
                  <a:prstClr val="black"/>
                </a:solidFill>
                <a:ea typeface="MS PGothic" pitchFamily="34" charset="-128"/>
                <a:cs typeface="ＭＳ Ｐゴシック" charset="0"/>
              </a:rPr>
              <a:t>Spreadsheet based calculation tool</a:t>
            </a:r>
          </a:p>
          <a:p>
            <a:pPr marL="571500" indent="-571500">
              <a:buFont typeface="Arial" panose="020B0604020202020204" pitchFamily="34" charset="0"/>
              <a:buChar char="•"/>
            </a:pPr>
            <a:r>
              <a:rPr lang="en-ZA" sz="4000" dirty="0">
                <a:solidFill>
                  <a:prstClr val="black"/>
                </a:solidFill>
                <a:ea typeface="MS PGothic" pitchFamily="34" charset="-128"/>
                <a:cs typeface="ＭＳ Ｐゴシック" charset="0"/>
              </a:rPr>
              <a:t>Bring together results - </a:t>
            </a:r>
            <a:r>
              <a:rPr lang="en-ZA" sz="3600" dirty="0">
                <a:solidFill>
                  <a:prstClr val="black"/>
                </a:solidFill>
                <a:ea typeface="MS PGothic" pitchFamily="34" charset="-128"/>
                <a:cs typeface="ＭＳ Ｐゴシック" charset="0"/>
              </a:rPr>
              <a:t>Four files:</a:t>
            </a:r>
          </a:p>
          <a:p>
            <a:pPr marL="1485900" lvl="2" indent="-571500">
              <a:buFont typeface="Arial" panose="020B0604020202020204" pitchFamily="34" charset="0"/>
              <a:buChar char="•"/>
            </a:pPr>
            <a:r>
              <a:rPr lang="en-ZA" sz="3200" dirty="0">
                <a:solidFill>
                  <a:prstClr val="black"/>
                </a:solidFill>
                <a:ea typeface="MS PGothic" pitchFamily="34" charset="-128"/>
                <a:cs typeface="ＭＳ Ｐゴシック" charset="0"/>
              </a:rPr>
              <a:t>1. </a:t>
            </a:r>
            <a:r>
              <a:rPr lang="en-ZA" sz="3200" dirty="0" err="1">
                <a:solidFill>
                  <a:prstClr val="black"/>
                </a:solidFill>
                <a:ea typeface="MS PGothic" pitchFamily="34" charset="-128"/>
                <a:cs typeface="ＭＳ Ｐゴシック" charset="0"/>
              </a:rPr>
              <a:t>EcoSystem</a:t>
            </a:r>
            <a:r>
              <a:rPr lang="en-ZA" sz="3200" dirty="0">
                <a:solidFill>
                  <a:prstClr val="black"/>
                </a:solidFill>
                <a:ea typeface="MS PGothic" pitchFamily="34" charset="-128"/>
                <a:cs typeface="ＭＳ Ｐゴシック" charset="0"/>
              </a:rPr>
              <a:t> Services Ratings</a:t>
            </a:r>
          </a:p>
          <a:p>
            <a:pPr marL="1485900" lvl="2" indent="-571500">
              <a:buFont typeface="Arial" panose="020B0604020202020204" pitchFamily="34" charset="0"/>
              <a:buChar char="•"/>
            </a:pPr>
            <a:r>
              <a:rPr lang="en-ZA" sz="3200" dirty="0">
                <a:solidFill>
                  <a:prstClr val="black"/>
                </a:solidFill>
                <a:ea typeface="MS PGothic" pitchFamily="34" charset="-128"/>
                <a:cs typeface="ＭＳ Ｐゴシック" charset="0"/>
              </a:rPr>
              <a:t>2. Ecology Ratings (EWR sites) </a:t>
            </a:r>
          </a:p>
          <a:p>
            <a:pPr marL="1485900" lvl="2" indent="-571500">
              <a:buFont typeface="Arial" panose="020B0604020202020204" pitchFamily="34" charset="0"/>
              <a:buChar char="•"/>
            </a:pPr>
            <a:r>
              <a:rPr lang="en-ZA" sz="3200" dirty="0">
                <a:solidFill>
                  <a:prstClr val="black"/>
                </a:solidFill>
                <a:ea typeface="MS PGothic" pitchFamily="34" charset="-128"/>
                <a:cs typeface="ＭＳ Ｐゴシック" charset="0"/>
              </a:rPr>
              <a:t>3. Nodes database &amp; ECs, river reach length, IUAs.</a:t>
            </a:r>
          </a:p>
          <a:p>
            <a:pPr marL="1485900" lvl="2" indent="-571500">
              <a:buFont typeface="Arial" panose="020B0604020202020204" pitchFamily="34" charset="0"/>
              <a:buChar char="•"/>
            </a:pPr>
            <a:r>
              <a:rPr lang="en-ZA" sz="3200" dirty="0">
                <a:solidFill>
                  <a:prstClr val="black"/>
                </a:solidFill>
                <a:ea typeface="MS PGothic" pitchFamily="34" charset="-128"/>
                <a:cs typeface="ＭＳ Ｐゴシック" charset="0"/>
              </a:rPr>
              <a:t>4. Integration: </a:t>
            </a:r>
            <a:r>
              <a:rPr lang="en-ZA" sz="2400" dirty="0">
                <a:solidFill>
                  <a:prstClr val="black"/>
                </a:solidFill>
                <a:ea typeface="MS PGothic" pitchFamily="34" charset="-128"/>
                <a:cs typeface="ＭＳ Ｐゴシック" charset="0"/>
              </a:rPr>
              <a:t>(scenario rank, MCs for each IUA)</a:t>
            </a:r>
            <a:endParaRPr lang="en-ZA" sz="3200" dirty="0">
              <a:solidFill>
                <a:prstClr val="black"/>
              </a:solidFill>
              <a:ea typeface="MS PGothic" pitchFamily="34" charset="-128"/>
              <a:cs typeface="ＭＳ Ｐゴシック" charset="0"/>
            </a:endParaRPr>
          </a:p>
          <a:p>
            <a:pPr marL="1943100" lvl="3" indent="-571500">
              <a:buFont typeface="Arial" panose="020B0604020202020204" pitchFamily="34" charset="0"/>
              <a:buChar char="•"/>
            </a:pPr>
            <a:r>
              <a:rPr lang="en-ZA" sz="2400" dirty="0">
                <a:solidFill>
                  <a:prstClr val="black"/>
                </a:solidFill>
                <a:ea typeface="MS PGothic" pitchFamily="34" charset="-128"/>
                <a:cs typeface="ＭＳ Ｐゴシック" charset="0"/>
              </a:rPr>
              <a:t>Weights for: EWR site, node and river reach length.</a:t>
            </a:r>
          </a:p>
          <a:p>
            <a:pPr marL="1943100" lvl="3" indent="-571500">
              <a:buFont typeface="Arial" panose="020B0604020202020204" pitchFamily="34" charset="0"/>
              <a:buChar char="•"/>
            </a:pPr>
            <a:r>
              <a:rPr lang="en-ZA" sz="2400" dirty="0">
                <a:solidFill>
                  <a:prstClr val="black"/>
                </a:solidFill>
                <a:ea typeface="MS PGothic" pitchFamily="34" charset="-128"/>
                <a:cs typeface="ＭＳ Ｐゴシック" charset="0"/>
              </a:rPr>
              <a:t>Variable weights.</a:t>
            </a:r>
          </a:p>
          <a:p>
            <a:pPr marL="1943100" lvl="3" indent="-571500">
              <a:buFont typeface="Arial" panose="020B0604020202020204" pitchFamily="34" charset="0"/>
              <a:buChar char="•"/>
            </a:pPr>
            <a:r>
              <a:rPr lang="en-ZA" sz="2400" dirty="0">
                <a:solidFill>
                  <a:prstClr val="black"/>
                </a:solidFill>
                <a:ea typeface="MS PGothic" pitchFamily="34" charset="-128"/>
                <a:cs typeface="ＭＳ Ｐゴシック" charset="0"/>
              </a:rPr>
              <a:t>Sensitivity analysis (two ranking methods).</a:t>
            </a:r>
          </a:p>
          <a:p>
            <a:pPr marL="1943100" lvl="3" indent="-571500">
              <a:buFont typeface="Arial" panose="020B0604020202020204" pitchFamily="34" charset="0"/>
              <a:buChar char="•"/>
            </a:pPr>
            <a:r>
              <a:rPr lang="en-ZA" sz="2400" dirty="0">
                <a:solidFill>
                  <a:prstClr val="black"/>
                </a:solidFill>
                <a:ea typeface="MS PGothic" pitchFamily="34" charset="-128"/>
                <a:cs typeface="ＭＳ Ｐゴシック" charset="0"/>
              </a:rPr>
              <a:t>Visualisation (“traffic diagrams”) </a:t>
            </a:r>
          </a:p>
        </p:txBody>
      </p:sp>
    </p:spTree>
    <p:extLst>
      <p:ext uri="{BB962C8B-B14F-4D97-AF65-F5344CB8AC3E}">
        <p14:creationId xmlns:p14="http://schemas.microsoft.com/office/powerpoint/2010/main" val="3636370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2790418"/>
            <a:ext cx="7747503" cy="3170099"/>
          </a:xfrm>
          <a:prstGeom prst="rect">
            <a:avLst/>
          </a:prstGeom>
          <a:noFill/>
          <a:ln w="28575">
            <a:solidFill>
              <a:schemeClr val="bg1"/>
            </a:solidFill>
          </a:ln>
        </p:spPr>
        <p:txBody>
          <a:bodyPr wrap="square" rtlCol="0" anchor="ctr">
            <a:spAutoFit/>
          </a:bodyPr>
          <a:lstStyle/>
          <a:p>
            <a:pPr algn="ctr"/>
            <a:r>
              <a:rPr lang="en-ZA" sz="4000" b="1" dirty="0">
                <a:solidFill>
                  <a:prstClr val="white"/>
                </a:solidFill>
                <a:ea typeface="MS PGothic" pitchFamily="34" charset="-128"/>
                <a:cs typeface="ＭＳ Ｐゴシック" charset="0"/>
              </a:rPr>
              <a:t>Description of </a:t>
            </a:r>
            <a:r>
              <a:rPr lang="en-ZA" sz="4000" b="1" dirty="0" smtClean="0">
                <a:solidFill>
                  <a:prstClr val="white"/>
                </a:solidFill>
                <a:ea typeface="MS PGothic" pitchFamily="34" charset="-128"/>
                <a:cs typeface="ＭＳ Ｐゴシック" charset="0"/>
              </a:rPr>
              <a:t>Scenarios</a:t>
            </a:r>
          </a:p>
          <a:p>
            <a:pPr algn="ctr"/>
            <a:endParaRPr lang="en-ZA" sz="4000" b="1" dirty="0" smtClean="0">
              <a:solidFill>
                <a:prstClr val="white"/>
              </a:solidFill>
              <a:ea typeface="MS PGothic" pitchFamily="34" charset="-128"/>
              <a:cs typeface="ＭＳ Ｐゴシック" charset="0"/>
            </a:endParaRPr>
          </a:p>
          <a:p>
            <a:pPr algn="ctr"/>
            <a:r>
              <a:rPr lang="en-ZA" sz="4000" b="1" dirty="0" err="1">
                <a:solidFill>
                  <a:prstClr val="white"/>
                </a:solidFill>
                <a:ea typeface="MS PGothic" pitchFamily="34" charset="-128"/>
                <a:cs typeface="ＭＳ Ｐゴシック" charset="0"/>
              </a:rPr>
              <a:t>Mvoti</a:t>
            </a:r>
            <a:r>
              <a:rPr lang="en-ZA" sz="4000" b="1" dirty="0">
                <a:solidFill>
                  <a:prstClr val="white"/>
                </a:solidFill>
                <a:ea typeface="MS PGothic" pitchFamily="34" charset="-128"/>
                <a:cs typeface="ＭＳ Ｐゴシック" charset="0"/>
              </a:rPr>
              <a:t> River System </a:t>
            </a:r>
          </a:p>
          <a:p>
            <a:pPr algn="ctr"/>
            <a:r>
              <a:rPr lang="en-ZA" sz="4000" b="1" dirty="0" err="1" smtClean="0">
                <a:solidFill>
                  <a:prstClr val="white"/>
                </a:solidFill>
                <a:ea typeface="MS PGothic" pitchFamily="34" charset="-128"/>
                <a:cs typeface="ＭＳ Ｐゴシック" charset="0"/>
              </a:rPr>
              <a:t>uMkomazi</a:t>
            </a:r>
            <a:r>
              <a:rPr lang="en-ZA" sz="4000" b="1" dirty="0" smtClean="0">
                <a:solidFill>
                  <a:prstClr val="white"/>
                </a:solidFill>
                <a:ea typeface="MS PGothic" pitchFamily="34" charset="-128"/>
                <a:cs typeface="ＭＳ Ｐゴシック" charset="0"/>
              </a:rPr>
              <a:t> </a:t>
            </a:r>
            <a:r>
              <a:rPr lang="en-ZA" sz="4000" b="1" dirty="0">
                <a:solidFill>
                  <a:prstClr val="white"/>
                </a:solidFill>
                <a:ea typeface="MS PGothic" pitchFamily="34" charset="-128"/>
                <a:cs typeface="ＭＳ Ｐゴシック" charset="0"/>
              </a:rPr>
              <a:t>River System</a:t>
            </a:r>
          </a:p>
          <a:p>
            <a:pPr algn="ct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2172766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Mvoti</a:t>
            </a:r>
            <a:r>
              <a:rPr lang="en-ZA" dirty="0" smtClean="0"/>
              <a:t> River Catchment</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solidFill>
                  <a:prstClr val="black"/>
                </a:solidFill>
              </a:rPr>
              <a:pPr>
                <a:defRPr/>
              </a:pPr>
              <a:t>17</a:t>
            </a:fld>
            <a:endParaRPr lang="en-US">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853184" y="783771"/>
            <a:ext cx="7437632" cy="5750379"/>
          </a:xfrm>
          <a:prstGeom prst="rect">
            <a:avLst/>
          </a:prstGeom>
        </p:spPr>
      </p:pic>
      <p:sp>
        <p:nvSpPr>
          <p:cNvPr id="6" name="Rectangular Callout 5"/>
          <p:cNvSpPr/>
          <p:nvPr/>
        </p:nvSpPr>
        <p:spPr>
          <a:xfrm>
            <a:off x="247649" y="3611564"/>
            <a:ext cx="3148693" cy="2514599"/>
          </a:xfrm>
          <a:prstGeom prst="wedgeRectCallout">
            <a:avLst>
              <a:gd name="adj1" fmla="val 67054"/>
              <a:gd name="adj2" fmla="val -72470"/>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r>
              <a:rPr lang="en-ZA" sz="1600" b="1" dirty="0" err="1">
                <a:solidFill>
                  <a:prstClr val="black"/>
                </a:solidFill>
              </a:rPr>
              <a:t>Mvoti</a:t>
            </a:r>
            <a:r>
              <a:rPr lang="en-ZA" sz="1600" b="1" dirty="0">
                <a:solidFill>
                  <a:prstClr val="black"/>
                </a:solidFill>
              </a:rPr>
              <a:t> River Catchment</a:t>
            </a:r>
          </a:p>
          <a:p>
            <a:pPr marL="457200" indent="-457200" defTabSz="457200" fontAlgn="base">
              <a:spcBef>
                <a:spcPct val="0"/>
              </a:spcBef>
              <a:spcAft>
                <a:spcPct val="0"/>
              </a:spcAft>
              <a:buFont typeface="Arial" pitchFamily="34" charset="0"/>
              <a:buChar char="•"/>
            </a:pPr>
            <a:r>
              <a:rPr lang="en-ZA" sz="1600" dirty="0">
                <a:solidFill>
                  <a:prstClr val="black"/>
                </a:solidFill>
              </a:rPr>
              <a:t>Storage Regulation Low</a:t>
            </a:r>
          </a:p>
          <a:p>
            <a:pPr marL="457200" indent="-457200" defTabSz="457200" fontAlgn="base">
              <a:spcBef>
                <a:spcPct val="0"/>
              </a:spcBef>
              <a:spcAft>
                <a:spcPct val="0"/>
              </a:spcAft>
              <a:buFont typeface="Arial" pitchFamily="34" charset="0"/>
              <a:buChar char="•"/>
            </a:pPr>
            <a:r>
              <a:rPr lang="en-ZA" sz="1600" dirty="0">
                <a:solidFill>
                  <a:prstClr val="black"/>
                </a:solidFill>
              </a:rPr>
              <a:t>River Abstractions – reduced base flows</a:t>
            </a:r>
          </a:p>
          <a:p>
            <a:pPr marL="457200" indent="-457200" defTabSz="457200" fontAlgn="base">
              <a:spcBef>
                <a:spcPct val="0"/>
              </a:spcBef>
              <a:spcAft>
                <a:spcPct val="0"/>
              </a:spcAft>
              <a:buFont typeface="Arial" pitchFamily="34" charset="0"/>
              <a:buChar char="•"/>
            </a:pPr>
            <a:r>
              <a:rPr lang="en-ZA" sz="1600" dirty="0">
                <a:solidFill>
                  <a:prstClr val="black"/>
                </a:solidFill>
              </a:rPr>
              <a:t>River management – restrict u/s to maintain supply to </a:t>
            </a:r>
            <a:r>
              <a:rPr lang="en-ZA" sz="1600" dirty="0" err="1">
                <a:solidFill>
                  <a:prstClr val="black"/>
                </a:solidFill>
              </a:rPr>
              <a:t>KwaDukuza</a:t>
            </a:r>
            <a:r>
              <a:rPr lang="en-ZA" sz="1600" dirty="0">
                <a:solidFill>
                  <a:prstClr val="black"/>
                </a:solidFill>
              </a:rPr>
              <a:t> (Stanger)</a:t>
            </a:r>
          </a:p>
          <a:p>
            <a:pPr marL="457200" indent="-457200" defTabSz="457200" fontAlgn="base">
              <a:spcBef>
                <a:spcPct val="0"/>
              </a:spcBef>
              <a:spcAft>
                <a:spcPct val="0"/>
              </a:spcAft>
              <a:buFont typeface="Arial" pitchFamily="34" charset="0"/>
              <a:buChar char="•"/>
            </a:pPr>
            <a:r>
              <a:rPr lang="en-ZA" sz="1600" dirty="0">
                <a:solidFill>
                  <a:prstClr val="black"/>
                </a:solidFill>
              </a:rPr>
              <a:t>Future resource development  </a:t>
            </a:r>
          </a:p>
          <a:p>
            <a:pPr marL="914400" lvl="1" indent="-457200" defTabSz="457200" fontAlgn="base">
              <a:spcBef>
                <a:spcPct val="0"/>
              </a:spcBef>
              <a:spcAft>
                <a:spcPct val="0"/>
              </a:spcAft>
              <a:buFont typeface="Arial" pitchFamily="34" charset="0"/>
              <a:buChar char="•"/>
            </a:pPr>
            <a:r>
              <a:rPr lang="en-ZA" sz="1600" dirty="0" err="1">
                <a:solidFill>
                  <a:prstClr val="black"/>
                </a:solidFill>
              </a:rPr>
              <a:t>IsiThundu</a:t>
            </a:r>
            <a:r>
              <a:rPr lang="en-ZA" sz="1600" dirty="0">
                <a:solidFill>
                  <a:prstClr val="black"/>
                </a:solidFill>
              </a:rPr>
              <a:t> Dam</a:t>
            </a:r>
          </a:p>
          <a:p>
            <a:pPr marL="914400" lvl="1" indent="-457200" defTabSz="457200" fontAlgn="base">
              <a:spcBef>
                <a:spcPct val="0"/>
              </a:spcBef>
              <a:spcAft>
                <a:spcPct val="0"/>
              </a:spcAft>
              <a:buFont typeface="Arial" pitchFamily="34" charset="0"/>
              <a:buChar char="•"/>
            </a:pPr>
            <a:r>
              <a:rPr lang="en-GB" sz="1600" dirty="0" err="1">
                <a:solidFill>
                  <a:prstClr val="black"/>
                </a:solidFill>
              </a:rPr>
              <a:t>Imvutshane</a:t>
            </a:r>
            <a:r>
              <a:rPr lang="en-GB" sz="1600" dirty="0">
                <a:solidFill>
                  <a:prstClr val="black"/>
                </a:solidFill>
              </a:rPr>
              <a:t> Dam </a:t>
            </a:r>
          </a:p>
        </p:txBody>
      </p:sp>
    </p:spTree>
    <p:extLst>
      <p:ext uri="{BB962C8B-B14F-4D97-AF65-F5344CB8AC3E}">
        <p14:creationId xmlns:p14="http://schemas.microsoft.com/office/powerpoint/2010/main" val="2506689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Water Requirements</a:t>
            </a:r>
            <a:endParaRPr lang="en-GB" dirty="0"/>
          </a:p>
        </p:txBody>
      </p:sp>
      <p:sp>
        <p:nvSpPr>
          <p:cNvPr id="3" name="Content Placeholder 2"/>
          <p:cNvSpPr>
            <a:spLocks noGrp="1"/>
          </p:cNvSpPr>
          <p:nvPr>
            <p:ph idx="1"/>
          </p:nvPr>
        </p:nvSpPr>
        <p:spPr/>
        <p:txBody>
          <a:bodyPr/>
          <a:lstStyle/>
          <a:p>
            <a:r>
              <a:rPr lang="en-ZA" sz="2800" dirty="0" smtClean="0"/>
              <a:t>Present Day Scenario defined from:</a:t>
            </a:r>
          </a:p>
          <a:p>
            <a:pPr lvl="1"/>
            <a:r>
              <a:rPr lang="en-ZA" sz="2200" dirty="0"/>
              <a:t>Water Reconciliation Strategy Study for the KwaZulu-Natal Coastal Metropolitan </a:t>
            </a:r>
            <a:r>
              <a:rPr lang="en-ZA" sz="2200" dirty="0" smtClean="0"/>
              <a:t>Areas.</a:t>
            </a:r>
          </a:p>
          <a:p>
            <a:pPr lvl="1"/>
            <a:r>
              <a:rPr lang="en-ZA" sz="2200" dirty="0"/>
              <a:t>DWA All Towns Strategies and the Water Reconciliation Strategy Study for the </a:t>
            </a:r>
            <a:r>
              <a:rPr lang="en-ZA" sz="2200" dirty="0" err="1"/>
              <a:t>Kwazulu</a:t>
            </a:r>
            <a:r>
              <a:rPr lang="en-ZA" sz="2200" dirty="0"/>
              <a:t> Natal Coastal Metropolitan </a:t>
            </a:r>
            <a:r>
              <a:rPr lang="en-ZA" sz="2200" dirty="0" smtClean="0"/>
              <a:t>Areas.</a:t>
            </a:r>
          </a:p>
          <a:p>
            <a:r>
              <a:rPr lang="en-ZA" sz="2800" dirty="0"/>
              <a:t>Ultimate </a:t>
            </a:r>
            <a:r>
              <a:rPr lang="en-ZA" sz="2800" dirty="0" smtClean="0"/>
              <a:t>Development Scenario:</a:t>
            </a:r>
          </a:p>
          <a:p>
            <a:pPr lvl="1"/>
            <a:r>
              <a:rPr lang="en-ZA" sz="2200" dirty="0"/>
              <a:t>I</a:t>
            </a:r>
            <a:r>
              <a:rPr lang="en-ZA" sz="2200" dirty="0" smtClean="0"/>
              <a:t>ncreased </a:t>
            </a:r>
            <a:r>
              <a:rPr lang="en-ZA" sz="2200" dirty="0"/>
              <a:t>water use and return flows </a:t>
            </a:r>
            <a:r>
              <a:rPr lang="en-ZA" sz="2200" dirty="0" smtClean="0"/>
              <a:t>for:</a:t>
            </a:r>
          </a:p>
          <a:p>
            <a:pPr lvl="2"/>
            <a:r>
              <a:rPr lang="en-ZA" sz="2000" dirty="0" err="1" smtClean="0"/>
              <a:t>Greytown</a:t>
            </a:r>
            <a:r>
              <a:rPr lang="en-ZA" sz="2000" dirty="0" smtClean="0"/>
              <a:t> – Groundwater abstraction, </a:t>
            </a:r>
            <a:r>
              <a:rPr lang="en-ZA" sz="2000" dirty="0" err="1" smtClean="0"/>
              <a:t>baseflow</a:t>
            </a:r>
            <a:r>
              <a:rPr lang="en-ZA" sz="2000" dirty="0" smtClean="0"/>
              <a:t> adjusted, return flows increased.</a:t>
            </a:r>
            <a:endParaRPr lang="en-ZA" sz="2000" dirty="0"/>
          </a:p>
          <a:p>
            <a:pPr lvl="2"/>
            <a:r>
              <a:rPr lang="en-ZA" sz="2000" dirty="0" err="1" smtClean="0"/>
              <a:t>KwaDukuza</a:t>
            </a:r>
            <a:r>
              <a:rPr lang="en-ZA" sz="2000" dirty="0" smtClean="0"/>
              <a:t> </a:t>
            </a:r>
            <a:r>
              <a:rPr lang="en-ZA" sz="2000" dirty="0" smtClean="0"/>
              <a:t>-  </a:t>
            </a:r>
            <a:r>
              <a:rPr lang="en-ZA" sz="2000" dirty="0" smtClean="0"/>
              <a:t>Return flows increased (u/s estuary).</a:t>
            </a:r>
          </a:p>
          <a:p>
            <a:pPr lvl="2"/>
            <a:r>
              <a:rPr lang="en-ZA" sz="2000" dirty="0" smtClean="0"/>
              <a:t>Abstraction from the proposed </a:t>
            </a:r>
            <a:r>
              <a:rPr lang="en-ZA" sz="2000" dirty="0" err="1"/>
              <a:t>Imvutshane</a:t>
            </a:r>
            <a:r>
              <a:rPr lang="en-ZA" sz="2000" dirty="0"/>
              <a:t> Dam </a:t>
            </a:r>
            <a:r>
              <a:rPr lang="en-ZA" sz="2000" dirty="0" smtClean="0"/>
              <a:t>being </a:t>
            </a:r>
            <a:r>
              <a:rPr lang="en-ZA" sz="2000" dirty="0"/>
              <a:t>planned by Umgeni </a:t>
            </a:r>
            <a:r>
              <a:rPr lang="en-ZA" sz="2000" dirty="0" smtClean="0"/>
              <a:t>Water, </a:t>
            </a:r>
            <a:r>
              <a:rPr lang="en-ZA" sz="2000" dirty="0"/>
              <a:t>supply to </a:t>
            </a:r>
            <a:r>
              <a:rPr lang="en-ZA" sz="2000" dirty="0" err="1"/>
              <a:t>Mapumulo</a:t>
            </a:r>
            <a:r>
              <a:rPr lang="en-ZA" sz="2000" dirty="0"/>
              <a:t> and </a:t>
            </a:r>
            <a:r>
              <a:rPr lang="en-ZA" sz="2000" dirty="0" err="1" smtClean="0"/>
              <a:t>Maqumbi</a:t>
            </a:r>
            <a:r>
              <a:rPr lang="en-ZA" sz="2000" dirty="0" smtClean="0"/>
              <a:t>.</a:t>
            </a:r>
          </a:p>
          <a:p>
            <a:pPr lvl="2"/>
            <a:r>
              <a:rPr lang="en-ZA" sz="2000" dirty="0" smtClean="0"/>
              <a:t>Abstractions from the proposed </a:t>
            </a:r>
            <a:r>
              <a:rPr lang="en-ZA" sz="2000" dirty="0" err="1" smtClean="0"/>
              <a:t>Isithundu</a:t>
            </a:r>
            <a:r>
              <a:rPr lang="en-ZA" sz="2000" dirty="0" smtClean="0"/>
              <a:t> </a:t>
            </a:r>
            <a:r>
              <a:rPr lang="en-ZA" sz="2000" dirty="0"/>
              <a:t>Dam </a:t>
            </a:r>
            <a:r>
              <a:rPr lang="en-ZA" sz="2000" dirty="0" smtClean="0"/>
              <a:t>for supply to North </a:t>
            </a:r>
            <a:r>
              <a:rPr lang="en-ZA" sz="2000" dirty="0"/>
              <a:t>Coast and </a:t>
            </a:r>
            <a:r>
              <a:rPr lang="en-ZA" sz="2000" dirty="0" err="1" smtClean="0"/>
              <a:t>KwaDukuza</a:t>
            </a:r>
            <a:r>
              <a:rPr lang="en-ZA" sz="2000" dirty="0" smtClean="0"/>
              <a:t> areas.</a:t>
            </a:r>
            <a:endParaRPr lang="en-GB" sz="2000" dirty="0"/>
          </a:p>
        </p:txBody>
      </p:sp>
    </p:spTree>
    <p:extLst>
      <p:ext uri="{BB962C8B-B14F-4D97-AF65-F5344CB8AC3E}">
        <p14:creationId xmlns:p14="http://schemas.microsoft.com/office/powerpoint/2010/main" val="409276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a:t>Mvoti</a:t>
            </a:r>
            <a:r>
              <a:rPr lang="en-ZA" dirty="0"/>
              <a:t> River Catchment</a:t>
            </a:r>
            <a:endParaRPr dirty="0" smtClean="0"/>
          </a:p>
        </p:txBody>
      </p:sp>
      <p:graphicFrame>
        <p:nvGraphicFramePr>
          <p:cNvPr id="4" name="Table 3"/>
          <p:cNvGraphicFramePr>
            <a:graphicFrameLocks noGrp="1"/>
          </p:cNvGraphicFramePr>
          <p:nvPr>
            <p:extLst>
              <p:ext uri="{D42A27DB-BD31-4B8C-83A1-F6EECF244321}">
                <p14:modId xmlns:p14="http://schemas.microsoft.com/office/powerpoint/2010/main" val="3157981261"/>
              </p:ext>
            </p:extLst>
          </p:nvPr>
        </p:nvGraphicFramePr>
        <p:xfrm>
          <a:off x="457200" y="950914"/>
          <a:ext cx="8440060" cy="3295980"/>
        </p:xfrm>
        <a:graphic>
          <a:graphicData uri="http://schemas.openxmlformats.org/drawingml/2006/table">
            <a:tbl>
              <a:tblPr>
                <a:tableStyleId>{5C22544A-7EE6-4342-B048-85BDC9FD1C3A}</a:tableStyleId>
              </a:tblPr>
              <a:tblGrid>
                <a:gridCol w="1528763"/>
                <a:gridCol w="2428875"/>
                <a:gridCol w="1257300"/>
                <a:gridCol w="1443038"/>
                <a:gridCol w="1782084"/>
              </a:tblGrid>
              <a:tr h="558223">
                <a:tc rowSpan="2">
                  <a:txBody>
                    <a:bodyPr/>
                    <a:lstStyle/>
                    <a:p>
                      <a:pPr algn="ctr" fontAlgn="ctr"/>
                      <a:r>
                        <a:rPr lang="en-GB" sz="2000" b="1" u="none" strike="noStrike" dirty="0" smtClean="0">
                          <a:effectLst/>
                        </a:rPr>
                        <a:t>Scenarios</a:t>
                      </a:r>
                      <a:endParaRPr lang="en-GB" sz="2000" b="1" i="0" u="none" strike="noStrike" dirty="0">
                        <a:solidFill>
                          <a:srgbClr val="000000"/>
                        </a:solidFill>
                        <a:effectLst/>
                        <a:latin typeface="Calibri"/>
                      </a:endParaRPr>
                    </a:p>
                  </a:txBody>
                  <a:tcPr marL="8478" marR="8478" marT="8478" marB="0" anchor="ctr"/>
                </a:tc>
                <a:tc gridSpan="4">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800" b="1" u="none" strike="noStrike" dirty="0" smtClean="0">
                          <a:effectLst/>
                        </a:rPr>
                        <a:t>Scenario Variables</a:t>
                      </a:r>
                      <a:endParaRPr lang="en-GB" sz="1800" b="1" i="0" u="none" strike="noStrike" dirty="0" smtClean="0">
                        <a:solidFill>
                          <a:srgbClr val="000000"/>
                        </a:solidFill>
                        <a:effectLst/>
                        <a:latin typeface="Arial"/>
                      </a:endParaRPr>
                    </a:p>
                    <a:p>
                      <a:pPr algn="ctr" fontAlgn="ctr"/>
                      <a:endParaRPr lang="en-GB" sz="1800" b="1" i="0" u="none" strike="noStrike" dirty="0">
                        <a:solidFill>
                          <a:srgbClr val="000000"/>
                        </a:solidFill>
                        <a:effectLst/>
                        <a:latin typeface="Arial"/>
                      </a:endParaRPr>
                    </a:p>
                  </a:txBody>
                  <a:tcPr marL="8478" marR="8478" marT="8478" marB="0" anchor="ctr"/>
                </a:tc>
                <a:tc hMerge="1">
                  <a:txBody>
                    <a:bodyPr/>
                    <a:lstStyle/>
                    <a:p>
                      <a:endParaRPr lang="en-GB"/>
                    </a:p>
                  </a:txBody>
                  <a:tcPr/>
                </a:tc>
                <a:tc hMerge="1">
                  <a:txBody>
                    <a:bodyPr/>
                    <a:lstStyle/>
                    <a:p>
                      <a:endParaRPr lang="en-GB"/>
                    </a:p>
                  </a:txBody>
                  <a:tcPr/>
                </a:tc>
                <a:tc hMerge="1">
                  <a:txBody>
                    <a:bodyPr/>
                    <a:lstStyle/>
                    <a:p>
                      <a:endParaRPr lang="en-GB"/>
                    </a:p>
                  </a:txBody>
                  <a:tcPr/>
                </a:tc>
              </a:tr>
              <a:tr h="1161492">
                <a:tc vMerge="1">
                  <a:txBody>
                    <a:bodyPr/>
                    <a:lstStyle/>
                    <a:p>
                      <a:endParaRPr lang="en-GB"/>
                    </a:p>
                  </a:txBody>
                  <a:tcPr/>
                </a:tc>
                <a:tc>
                  <a:txBody>
                    <a:bodyPr/>
                    <a:lstStyle/>
                    <a:p>
                      <a:pPr algn="ctr" fontAlgn="ctr"/>
                      <a:r>
                        <a:rPr lang="en-ZA" sz="1600" b="1" u="none" strike="noStrike" dirty="0">
                          <a:effectLst/>
                        </a:rPr>
                        <a:t>Ultimate Development </a:t>
                      </a:r>
                      <a:r>
                        <a:rPr lang="en-ZA" sz="1600" b="1" u="none" strike="noStrike" dirty="0" smtClean="0">
                          <a:effectLst/>
                        </a:rPr>
                        <a:t>Demands &amp; Return Flows (</a:t>
                      </a:r>
                      <a:r>
                        <a:rPr lang="en-ZA" sz="1600" b="1" u="none" strike="noStrike" dirty="0">
                          <a:effectLst/>
                        </a:rPr>
                        <a:t>2040)</a:t>
                      </a:r>
                      <a:endParaRPr lang="en-ZA" sz="16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a:effectLst/>
                        </a:rPr>
                        <a:t>EWR</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Isithundu</a:t>
                      </a:r>
                      <a:r>
                        <a:rPr lang="en-GB" sz="1800" b="1" u="none" strike="noStrike" dirty="0">
                          <a:effectLst/>
                        </a:rPr>
                        <a:t> Dam</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Imvutshane</a:t>
                      </a:r>
                      <a:r>
                        <a:rPr lang="en-GB" sz="1800" b="1" u="none" strike="noStrike" dirty="0">
                          <a:effectLst/>
                        </a:rPr>
                        <a:t> Dam </a:t>
                      </a:r>
                      <a:endParaRPr lang="en-GB" sz="1800" b="1" i="0" u="none" strike="noStrike" dirty="0">
                        <a:solidFill>
                          <a:srgbClr val="000000"/>
                        </a:solidFill>
                        <a:effectLst/>
                        <a:latin typeface="Arial"/>
                      </a:endParaRPr>
                    </a:p>
                  </a:txBody>
                  <a:tcPr marL="8478" marR="8478" marT="8478" marB="0" anchor="ctr"/>
                </a:tc>
              </a:tr>
              <a:tr h="315253">
                <a:tc>
                  <a:txBody>
                    <a:bodyPr/>
                    <a:lstStyle/>
                    <a:p>
                      <a:pPr algn="ctr" fontAlgn="b"/>
                      <a:r>
                        <a:rPr lang="en-GB" sz="1600" u="none" strike="noStrike" dirty="0" smtClean="0">
                          <a:effectLst/>
                        </a:rPr>
                        <a:t>MV1 (PD)</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MV41</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REC </a:t>
                      </a:r>
                      <a:r>
                        <a:rPr lang="en-GB" sz="1600" u="none" strike="noStrike" dirty="0" smtClean="0">
                          <a:effectLst/>
                        </a:rPr>
                        <a:t>total</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a:effectLst/>
                        </a:rPr>
                        <a:t>MV42</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REC 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Yes</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smtClean="0">
                          <a:effectLst/>
                        </a:rPr>
                        <a:t>REC </a:t>
                      </a:r>
                      <a:r>
                        <a:rPr lang="en-GB" sz="1600" u="none" strike="noStrike" dirty="0">
                          <a:effectLst/>
                        </a:rPr>
                        <a:t>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Yes</a:t>
                      </a:r>
                      <a:endParaRPr lang="en-GB" sz="1600" b="0" i="0" u="none" strike="noStrike" dirty="0">
                        <a:solidFill>
                          <a:srgbClr val="000000"/>
                        </a:solidFill>
                        <a:effectLst/>
                        <a:latin typeface="Calibri"/>
                      </a:endParaRPr>
                    </a:p>
                  </a:txBody>
                  <a:tcPr marL="8478" marR="8478" marT="8478" marB="0" anchor="b"/>
                </a:tc>
              </a:tr>
            </a:tbl>
          </a:graphicData>
        </a:graphic>
      </p:graphicFrame>
      <p:sp>
        <p:nvSpPr>
          <p:cNvPr id="6" name="TextBox 5"/>
          <p:cNvSpPr txBox="1"/>
          <p:nvPr/>
        </p:nvSpPr>
        <p:spPr>
          <a:xfrm>
            <a:off x="377371" y="4326191"/>
            <a:ext cx="8650515" cy="2539157"/>
          </a:xfrm>
          <a:prstGeom prst="rect">
            <a:avLst/>
          </a:prstGeom>
          <a:noFill/>
        </p:spPr>
        <p:txBody>
          <a:bodyPr wrap="square" rtlCol="0">
            <a:spAutoFit/>
          </a:bodyPr>
          <a:lstStyle/>
          <a:p>
            <a:r>
              <a:rPr lang="en-ZA" sz="1700" dirty="0">
                <a:solidFill>
                  <a:prstClr val="black"/>
                </a:solidFill>
              </a:rPr>
              <a:t>Notes:</a:t>
            </a:r>
          </a:p>
          <a:p>
            <a:pPr marL="285750" indent="-285750">
              <a:spcAft>
                <a:spcPts val="600"/>
              </a:spcAft>
              <a:buFont typeface="Arial" panose="020B0604020202020204" pitchFamily="34" charset="0"/>
              <a:buChar char="•"/>
            </a:pPr>
            <a:r>
              <a:rPr lang="en-ZA" sz="1700" dirty="0">
                <a:solidFill>
                  <a:prstClr val="black"/>
                </a:solidFill>
              </a:rPr>
              <a:t>Recommended Ecological Category (REC) is to maintain the Present Ecological State (PES). Therefore no reduction in current water use activities needed to achieve REC.</a:t>
            </a:r>
          </a:p>
          <a:p>
            <a:pPr marL="285750" indent="-285750">
              <a:spcAft>
                <a:spcPts val="600"/>
              </a:spcAft>
              <a:buFont typeface="Arial" panose="020B0604020202020204" pitchFamily="34" charset="0"/>
              <a:buChar char="•"/>
            </a:pPr>
            <a:r>
              <a:rPr lang="en-GB" sz="1600" dirty="0" err="1">
                <a:solidFill>
                  <a:prstClr val="black"/>
                </a:solidFill>
              </a:rPr>
              <a:t>Imvutshane</a:t>
            </a:r>
            <a:r>
              <a:rPr lang="en-GB" sz="1600" dirty="0">
                <a:solidFill>
                  <a:prstClr val="black"/>
                </a:solidFill>
              </a:rPr>
              <a:t> Dam : </a:t>
            </a:r>
            <a:r>
              <a:rPr lang="en-ZA" sz="1700" dirty="0">
                <a:solidFill>
                  <a:prstClr val="black"/>
                </a:solidFill>
              </a:rPr>
              <a:t>Applied release recommendation in licence application from </a:t>
            </a:r>
          </a:p>
          <a:p>
            <a:pPr marL="285750" indent="-285750">
              <a:spcAft>
                <a:spcPts val="600"/>
              </a:spcAft>
              <a:buFont typeface="Arial" panose="020B0604020202020204" pitchFamily="34" charset="0"/>
              <a:buChar char="•"/>
            </a:pPr>
            <a:r>
              <a:rPr lang="en-ZA" sz="1700" dirty="0">
                <a:solidFill>
                  <a:prstClr val="black"/>
                </a:solidFill>
              </a:rPr>
              <a:t>“REC total” = Total EWR to meet REC requirements released from proposed </a:t>
            </a:r>
            <a:r>
              <a:rPr lang="en-ZA" sz="1600" dirty="0" err="1">
                <a:solidFill>
                  <a:prstClr val="black"/>
                </a:solidFill>
              </a:rPr>
              <a:t>Isithundu</a:t>
            </a:r>
            <a:r>
              <a:rPr lang="en-ZA" sz="1600" dirty="0">
                <a:solidFill>
                  <a:prstClr val="black"/>
                </a:solidFill>
              </a:rPr>
              <a:t> Dam.</a:t>
            </a:r>
          </a:p>
          <a:p>
            <a:pPr marL="285750" indent="-285750">
              <a:spcAft>
                <a:spcPts val="600"/>
              </a:spcAft>
              <a:buFont typeface="Arial" panose="020B0604020202020204" pitchFamily="34" charset="0"/>
              <a:buChar char="•"/>
            </a:pPr>
            <a:r>
              <a:rPr lang="en-ZA" sz="1600" dirty="0">
                <a:solidFill>
                  <a:prstClr val="black"/>
                </a:solidFill>
              </a:rPr>
              <a:t>“REC low”= Only release low flow component of REC. </a:t>
            </a:r>
          </a:p>
          <a:p>
            <a:pPr marL="285750" indent="-285750">
              <a:spcAft>
                <a:spcPts val="600"/>
              </a:spcAft>
              <a:buFont typeface="Arial" panose="020B0604020202020204" pitchFamily="34" charset="0"/>
              <a:buChar char="•"/>
            </a:pPr>
            <a:r>
              <a:rPr lang="en-ZA" sz="1600" dirty="0">
                <a:solidFill>
                  <a:prstClr val="black"/>
                </a:solidFill>
              </a:rPr>
              <a:t>“REC low+” = Release low flow component of REC and Total Flows for January, February and March.</a:t>
            </a:r>
            <a:endParaRPr lang="en-ZA" sz="1700" dirty="0">
              <a:solidFill>
                <a:prstClr val="black"/>
              </a:solidFill>
            </a:endParaRPr>
          </a:p>
          <a:p>
            <a:endParaRPr lang="en-GB" sz="1700" dirty="0">
              <a:solidFill>
                <a:prstClr val="black"/>
              </a:solidFill>
            </a:endParaRPr>
          </a:p>
        </p:txBody>
      </p:sp>
    </p:spTree>
    <p:extLst>
      <p:ext uri="{BB962C8B-B14F-4D97-AF65-F5344CB8AC3E}">
        <p14:creationId xmlns:p14="http://schemas.microsoft.com/office/powerpoint/2010/main" val="166697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smtClean="0"/>
              <a:t>Session 1: Agenda</a:t>
            </a:r>
            <a:endParaRPr dirty="0" smtClean="0"/>
          </a:p>
        </p:txBody>
      </p:sp>
      <p:sp>
        <p:nvSpPr>
          <p:cNvPr id="14339" name="Rectangle 3"/>
          <p:cNvSpPr>
            <a:spLocks noGrp="1" noChangeArrowheads="1"/>
          </p:cNvSpPr>
          <p:nvPr>
            <p:ph idx="1"/>
          </p:nvPr>
        </p:nvSpPr>
        <p:spPr>
          <a:xfrm>
            <a:off x="457200" y="704606"/>
            <a:ext cx="8498114" cy="5247389"/>
          </a:xfrm>
        </p:spPr>
        <p:txBody>
          <a:bodyPr/>
          <a:lstStyle/>
          <a:p>
            <a:pPr>
              <a:spcAft>
                <a:spcPts val="600"/>
              </a:spcAft>
            </a:pPr>
            <a:r>
              <a:rPr lang="en-ZA" sz="2800" dirty="0" smtClean="0"/>
              <a:t>Recap </a:t>
            </a:r>
            <a:r>
              <a:rPr lang="en-ZA" sz="2800" dirty="0"/>
              <a:t>and overview of the </a:t>
            </a:r>
            <a:r>
              <a:rPr lang="en-ZA" sz="2800" dirty="0" smtClean="0"/>
              <a:t>approach</a:t>
            </a:r>
            <a:endParaRPr lang="en-GB" sz="2800" dirty="0"/>
          </a:p>
          <a:p>
            <a:pPr>
              <a:spcAft>
                <a:spcPts val="600"/>
              </a:spcAft>
            </a:pPr>
            <a:r>
              <a:rPr lang="en-ZA" sz="2800" dirty="0" smtClean="0"/>
              <a:t>Description </a:t>
            </a:r>
            <a:r>
              <a:rPr lang="en-ZA" sz="2800" dirty="0"/>
              <a:t>of the </a:t>
            </a:r>
            <a:r>
              <a:rPr lang="en-ZA" sz="2800" dirty="0" smtClean="0"/>
              <a:t>scenarios</a:t>
            </a:r>
            <a:endParaRPr lang="en-GB" sz="2800" dirty="0"/>
          </a:p>
          <a:p>
            <a:pPr>
              <a:spcAft>
                <a:spcPts val="600"/>
              </a:spcAft>
            </a:pPr>
            <a:r>
              <a:rPr lang="en-ZA" sz="2800" dirty="0" smtClean="0"/>
              <a:t>Rating </a:t>
            </a:r>
            <a:r>
              <a:rPr lang="en-ZA" sz="2800" dirty="0"/>
              <a:t>method and results of the individual </a:t>
            </a:r>
            <a:r>
              <a:rPr lang="en-ZA" sz="2800" dirty="0" smtClean="0"/>
              <a:t>variables:</a:t>
            </a:r>
            <a:endParaRPr lang="en-GB" sz="2800" dirty="0"/>
          </a:p>
          <a:p>
            <a:pPr lvl="1">
              <a:spcAft>
                <a:spcPts val="600"/>
              </a:spcAft>
            </a:pPr>
            <a:r>
              <a:rPr lang="en-ZA" dirty="0" smtClean="0"/>
              <a:t>Ecological </a:t>
            </a:r>
          </a:p>
          <a:p>
            <a:pPr lvl="1">
              <a:spcAft>
                <a:spcPts val="600"/>
              </a:spcAft>
            </a:pPr>
            <a:r>
              <a:rPr lang="en-ZA" dirty="0" err="1" smtClean="0"/>
              <a:t>EcoSystem</a:t>
            </a:r>
            <a:r>
              <a:rPr lang="en-ZA" dirty="0" smtClean="0"/>
              <a:t> services </a:t>
            </a:r>
            <a:endParaRPr lang="en-GB" dirty="0"/>
          </a:p>
          <a:p>
            <a:pPr lvl="1">
              <a:spcAft>
                <a:spcPts val="600"/>
              </a:spcAft>
            </a:pPr>
            <a:r>
              <a:rPr lang="en-ZA" dirty="0" smtClean="0"/>
              <a:t>Economic indicator</a:t>
            </a:r>
            <a:endParaRPr lang="en-GB" dirty="0"/>
          </a:p>
          <a:p>
            <a:pPr lvl="1">
              <a:spcAft>
                <a:spcPts val="600"/>
              </a:spcAft>
            </a:pPr>
            <a:r>
              <a:rPr lang="en-ZA" dirty="0" smtClean="0"/>
              <a:t>Employment indicator</a:t>
            </a:r>
            <a:endParaRPr lang="en-GB" dirty="0"/>
          </a:p>
          <a:p>
            <a:pPr>
              <a:spcAft>
                <a:spcPts val="600"/>
              </a:spcAft>
            </a:pPr>
            <a:r>
              <a:rPr lang="en-ZA" sz="2800" dirty="0" smtClean="0"/>
              <a:t>Integrated </a:t>
            </a:r>
            <a:r>
              <a:rPr lang="en-ZA" sz="2800" dirty="0"/>
              <a:t>assessment and overall ranking of scenarios.</a:t>
            </a:r>
            <a:endParaRPr lang="en-GB" sz="2800" dirty="0"/>
          </a:p>
          <a:p>
            <a:pPr>
              <a:spcAft>
                <a:spcPts val="600"/>
              </a:spcAft>
            </a:pPr>
            <a:r>
              <a:rPr lang="en-ZA" sz="2800" dirty="0" smtClean="0"/>
              <a:t>Sensitivity </a:t>
            </a:r>
            <a:r>
              <a:rPr lang="en-ZA" sz="2800" dirty="0"/>
              <a:t>analysis and synthesis of results.</a:t>
            </a:r>
            <a:endParaRPr lang="en-GB" sz="2800" dirty="0"/>
          </a:p>
          <a:p>
            <a:pPr>
              <a:spcAft>
                <a:spcPts val="600"/>
              </a:spcAft>
            </a:pPr>
            <a:r>
              <a:rPr lang="en-ZA" sz="2800" dirty="0" smtClean="0"/>
              <a:t>Derivation </a:t>
            </a:r>
            <a:r>
              <a:rPr lang="en-ZA" sz="2800" dirty="0"/>
              <a:t>of the Water Resource Class for each IUA.</a:t>
            </a:r>
            <a:endParaRPr lang="en-GB" sz="2800" dirty="0"/>
          </a:p>
        </p:txBody>
      </p:sp>
    </p:spTree>
    <p:extLst>
      <p:ext uri="{BB962C8B-B14F-4D97-AF65-F5344CB8AC3E}">
        <p14:creationId xmlns:p14="http://schemas.microsoft.com/office/powerpoint/2010/main" val="152204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Water available from future developments</a:t>
            </a:r>
            <a:endParaRPr lang="en-GB"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07020986"/>
              </p:ext>
            </p:extLst>
          </p:nvPr>
        </p:nvGraphicFramePr>
        <p:xfrm>
          <a:off x="364328" y="1136640"/>
          <a:ext cx="8386767" cy="3538313"/>
        </p:xfrm>
        <a:graphic>
          <a:graphicData uri="http://schemas.openxmlformats.org/drawingml/2006/table">
            <a:tbl>
              <a:tblPr>
                <a:tableStyleId>{5C22544A-7EE6-4342-B048-85BDC9FD1C3A}</a:tableStyleId>
              </a:tblPr>
              <a:tblGrid>
                <a:gridCol w="1348516"/>
                <a:gridCol w="1348516"/>
                <a:gridCol w="3053690"/>
                <a:gridCol w="2636045"/>
              </a:tblGrid>
              <a:tr h="668940">
                <a:tc rowSpan="2">
                  <a:txBody>
                    <a:bodyPr/>
                    <a:lstStyle/>
                    <a:p>
                      <a:pPr algn="ctr" fontAlgn="ctr"/>
                      <a:r>
                        <a:rPr lang="en-GB" sz="2000" b="1" u="none" strike="noStrike" dirty="0" smtClean="0">
                          <a:effectLst/>
                          <a:latin typeface="+mn-lt"/>
                          <a:cs typeface="Arial" panose="020B0604020202020204" pitchFamily="34" charset="0"/>
                        </a:rPr>
                        <a:t>Scenarios</a:t>
                      </a:r>
                      <a:endParaRPr lang="en-GB" sz="2000" b="1" i="0" u="none" strike="noStrike" dirty="0">
                        <a:solidFill>
                          <a:srgbClr val="000000"/>
                        </a:solidFill>
                        <a:effectLst/>
                        <a:latin typeface="+mn-lt"/>
                        <a:cs typeface="Arial" panose="020B0604020202020204" pitchFamily="34" charset="0"/>
                      </a:endParaRPr>
                    </a:p>
                  </a:txBody>
                  <a:tcPr marL="8478" marR="8478" marT="8478" marB="0" anchor="ctr"/>
                </a:tc>
                <a:tc rowSpan="2">
                  <a:txBody>
                    <a:bodyPr/>
                    <a:lstStyle/>
                    <a:p>
                      <a:pPr algn="ctr" fontAlgn="ctr"/>
                      <a:r>
                        <a:rPr lang="en-ZA" sz="2000" b="1" i="0" u="none" strike="noStrike" dirty="0" smtClean="0">
                          <a:solidFill>
                            <a:srgbClr val="000000"/>
                          </a:solidFill>
                          <a:effectLst/>
                          <a:latin typeface="+mn-lt"/>
                          <a:cs typeface="Arial" panose="020B0604020202020204" pitchFamily="34" charset="0"/>
                        </a:rPr>
                        <a:t>EWR</a:t>
                      </a:r>
                      <a:endParaRPr lang="en-GB" sz="2000" b="1" i="0" u="none" strike="noStrike" dirty="0">
                        <a:solidFill>
                          <a:srgbClr val="000000"/>
                        </a:solidFill>
                        <a:effectLst/>
                        <a:latin typeface="+mn-lt"/>
                        <a:cs typeface="Arial" panose="020B0604020202020204" pitchFamily="34" charset="0"/>
                      </a:endParaRPr>
                    </a:p>
                  </a:txBody>
                  <a:tcPr marL="8478" marR="8478" marT="8478" marB="0" anchor="ct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800" b="1" i="0" u="none" strike="noStrike" dirty="0" smtClean="0">
                          <a:solidFill>
                            <a:schemeClr val="dk1"/>
                          </a:solidFill>
                          <a:effectLst/>
                          <a:latin typeface="+mn-lt"/>
                          <a:cs typeface="Arial" panose="020B0604020202020204" pitchFamily="34" charset="0"/>
                        </a:rPr>
                        <a:t>Abstraction</a:t>
                      </a:r>
                      <a:endParaRPr lang="en-GB" sz="1800" b="1" i="0" u="none" strike="noStrike" dirty="0" smtClean="0">
                        <a:solidFill>
                          <a:srgbClr val="000000"/>
                        </a:solidFill>
                        <a:effectLst/>
                        <a:latin typeface="+mn-lt"/>
                        <a:cs typeface="Arial" panose="020B0604020202020204" pitchFamily="34" charset="0"/>
                      </a:endParaRPr>
                    </a:p>
                    <a:p>
                      <a:pPr algn="ctr" fontAlgn="ctr"/>
                      <a:r>
                        <a:rPr lang="en-ZA" sz="1800" b="1" i="0" u="none" strike="noStrike" dirty="0" smtClean="0">
                          <a:solidFill>
                            <a:srgbClr val="000000"/>
                          </a:solidFill>
                          <a:effectLst/>
                          <a:latin typeface="+mn-lt"/>
                          <a:cs typeface="Arial" panose="020B0604020202020204" pitchFamily="34" charset="0"/>
                        </a:rPr>
                        <a:t>(million m</a:t>
                      </a:r>
                      <a:r>
                        <a:rPr lang="en-ZA" sz="1800" b="1" i="0" u="none" strike="noStrike" baseline="30000" dirty="0" smtClean="0">
                          <a:solidFill>
                            <a:srgbClr val="000000"/>
                          </a:solidFill>
                          <a:effectLst/>
                          <a:latin typeface="+mn-lt"/>
                          <a:cs typeface="Arial" panose="020B0604020202020204" pitchFamily="34" charset="0"/>
                        </a:rPr>
                        <a:t>3</a:t>
                      </a:r>
                      <a:r>
                        <a:rPr lang="en-ZA" sz="1800" b="1" i="0" u="none" strike="noStrike" dirty="0" smtClean="0">
                          <a:solidFill>
                            <a:srgbClr val="000000"/>
                          </a:solidFill>
                          <a:effectLst/>
                          <a:latin typeface="+mn-lt"/>
                          <a:cs typeface="Arial" panose="020B0604020202020204" pitchFamily="34" charset="0"/>
                        </a:rPr>
                        <a:t>/annum)</a:t>
                      </a:r>
                      <a:endParaRPr lang="en-GB" sz="1800" b="1" i="0" u="none" strike="noStrike" dirty="0">
                        <a:solidFill>
                          <a:srgbClr val="000000"/>
                        </a:solidFill>
                        <a:effectLst/>
                        <a:latin typeface="+mn-lt"/>
                        <a:cs typeface="Arial" panose="020B0604020202020204" pitchFamily="34" charset="0"/>
                      </a:endParaRPr>
                    </a:p>
                  </a:txBody>
                  <a:tcPr marL="8478" marR="8478" marT="8478" marB="0" anchor="ctr"/>
                </a:tc>
                <a:tc hMerge="1">
                  <a:txBody>
                    <a:bodyPr/>
                    <a:lstStyle/>
                    <a:p>
                      <a:endParaRPr lang="en-GB"/>
                    </a:p>
                  </a:txBody>
                  <a:tcPr/>
                </a:tc>
              </a:tr>
              <a:tr h="980473">
                <a:tc vMerge="1">
                  <a:txBody>
                    <a:bodyPr/>
                    <a:lstStyle/>
                    <a:p>
                      <a:endParaRPr lang="en-GB"/>
                    </a:p>
                  </a:txBody>
                  <a:tcPr/>
                </a:tc>
                <a:tc vMerge="1">
                  <a:txBody>
                    <a:bodyPr/>
                    <a:lstStyle/>
                    <a:p>
                      <a:endParaRPr lang="en-GB"/>
                    </a:p>
                  </a:txBody>
                  <a:tcPr/>
                </a:tc>
                <a:tc>
                  <a:txBody>
                    <a:bodyPr/>
                    <a:lstStyle/>
                    <a:p>
                      <a:pPr algn="ctr" fontAlgn="ctr"/>
                      <a:r>
                        <a:rPr lang="en-GB" sz="1800" b="1" u="none" strike="noStrike" dirty="0" err="1" smtClean="0">
                          <a:effectLst/>
                          <a:latin typeface="+mn-lt"/>
                          <a:cs typeface="Arial" panose="020B0604020202020204" pitchFamily="34" charset="0"/>
                        </a:rPr>
                        <a:t>IsiThundu</a:t>
                      </a:r>
                      <a:r>
                        <a:rPr lang="en-GB" sz="1800" b="1" u="none" strike="noStrike" dirty="0" smtClean="0">
                          <a:effectLst/>
                          <a:latin typeface="+mn-lt"/>
                          <a:cs typeface="Arial" panose="020B0604020202020204" pitchFamily="34" charset="0"/>
                        </a:rPr>
                        <a:t> Dam</a:t>
                      </a:r>
                    </a:p>
                    <a:p>
                      <a:pPr algn="ctr" fontAlgn="ctr"/>
                      <a:r>
                        <a:rPr lang="en-ZA" sz="1800" b="1" i="0" u="none" strike="noStrike" dirty="0" smtClean="0">
                          <a:solidFill>
                            <a:srgbClr val="000000"/>
                          </a:solidFill>
                          <a:effectLst/>
                          <a:latin typeface="+mn-lt"/>
                          <a:cs typeface="Arial" panose="020B0604020202020204" pitchFamily="34" charset="0"/>
                        </a:rPr>
                        <a:t>(Historical Firm Yield)</a:t>
                      </a:r>
                      <a:endParaRPr lang="en-GB" sz="1800" b="1"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ctr"/>
                      <a:r>
                        <a:rPr lang="en-GB" sz="1800" b="1" u="none" strike="noStrike" dirty="0" err="1">
                          <a:effectLst/>
                          <a:latin typeface="+mn-lt"/>
                          <a:cs typeface="Arial" panose="020B0604020202020204" pitchFamily="34" charset="0"/>
                        </a:rPr>
                        <a:t>Imvutshane</a:t>
                      </a:r>
                      <a:r>
                        <a:rPr lang="en-GB" sz="1800" b="1" u="none" strike="noStrike" dirty="0">
                          <a:effectLst/>
                          <a:latin typeface="+mn-lt"/>
                          <a:cs typeface="Arial" panose="020B0604020202020204" pitchFamily="34" charset="0"/>
                        </a:rPr>
                        <a:t> Dam </a:t>
                      </a:r>
                      <a:endParaRPr lang="en-GB" sz="1800" b="1" i="0" u="none" strike="noStrike" dirty="0">
                        <a:solidFill>
                          <a:srgbClr val="000000"/>
                        </a:solidFill>
                        <a:effectLst/>
                        <a:latin typeface="+mn-lt"/>
                        <a:cs typeface="Arial" panose="020B0604020202020204" pitchFamily="34" charset="0"/>
                      </a:endParaRPr>
                    </a:p>
                  </a:txBody>
                  <a:tcPr marL="8478" marR="8478" marT="8478" marB="0" anchor="ctr"/>
                </a:tc>
              </a:tr>
              <a:tr h="377780">
                <a:tc>
                  <a:txBody>
                    <a:bodyPr/>
                    <a:lstStyle/>
                    <a:p>
                      <a:pPr algn="ctr" fontAlgn="b"/>
                      <a:r>
                        <a:rPr lang="en-GB" sz="1600" u="none" strike="noStrike" dirty="0" smtClean="0">
                          <a:effectLst/>
                          <a:latin typeface="+mn-lt"/>
                          <a:cs typeface="Arial" panose="020B0604020202020204" pitchFamily="34" charset="0"/>
                        </a:rPr>
                        <a:t>MV1 (PD)</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b"/>
                      <a:r>
                        <a:rPr lang="en-GB" sz="1600" u="none" strike="noStrike" dirty="0">
                          <a:effectLst/>
                        </a:rPr>
                        <a:t>No</a:t>
                      </a:r>
                      <a:endParaRPr lang="en-GB" sz="1600" b="0" i="0" u="none" strike="noStrike" dirty="0">
                        <a:solidFill>
                          <a:srgbClr val="000000"/>
                        </a:solidFill>
                        <a:effectLst/>
                        <a:latin typeface="Calibri"/>
                      </a:endParaRPr>
                    </a:p>
                  </a:txBody>
                  <a:tcPr marL="8478" marR="8478" marT="8478" marB="0" anchor="b"/>
                </a:tc>
                <a:tc gridSpan="2">
                  <a:txBody>
                    <a:bodyPr/>
                    <a:lstStyle/>
                    <a:p>
                      <a:pPr algn="ctr" fontAlgn="b"/>
                      <a:r>
                        <a:rPr lang="en-GB" sz="1600" u="none" strike="noStrike" dirty="0" smtClean="0">
                          <a:effectLst/>
                          <a:latin typeface="+mn-lt"/>
                          <a:cs typeface="Arial" panose="020B0604020202020204" pitchFamily="34" charset="0"/>
                        </a:rPr>
                        <a:t>Not</a:t>
                      </a:r>
                      <a:r>
                        <a:rPr lang="en-GB" sz="1600" u="none" strike="noStrike" baseline="0" dirty="0" smtClean="0">
                          <a:effectLst/>
                          <a:latin typeface="+mn-lt"/>
                          <a:cs typeface="Arial" panose="020B0604020202020204" pitchFamily="34" charset="0"/>
                        </a:rPr>
                        <a:t> applicable, no development in place.</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hMerge="1">
                  <a:txBody>
                    <a:bodyPr/>
                    <a:lstStyle/>
                    <a:p>
                      <a:endParaRPr lang="en-GB"/>
                    </a:p>
                  </a:txBody>
                  <a:tcPr/>
                </a:tc>
              </a:tr>
              <a:tr h="377780">
                <a:tc>
                  <a:txBody>
                    <a:bodyPr/>
                    <a:lstStyle/>
                    <a:p>
                      <a:pPr algn="ctr" fontAlgn="b"/>
                      <a:r>
                        <a:rPr lang="en-GB" sz="1600" u="none" strike="noStrike" dirty="0">
                          <a:effectLst/>
                          <a:latin typeface="+mn-lt"/>
                          <a:cs typeface="Arial" panose="020B0604020202020204" pitchFamily="34" charset="0"/>
                        </a:rPr>
                        <a:t>MV3</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b="0" i="0" u="none" strike="noStrike" baseline="0" dirty="0">
                          <a:solidFill>
                            <a:srgbClr val="000000"/>
                          </a:solidFill>
                          <a:effectLst/>
                          <a:latin typeface="Calibri"/>
                        </a:rPr>
                        <a:t>34.9</a:t>
                      </a:r>
                    </a:p>
                  </a:txBody>
                  <a:tcPr anchor="ctr"/>
                </a:tc>
                <a:tc rowSpan="4">
                  <a:txBody>
                    <a:bodyPr/>
                    <a:lstStyle/>
                    <a:p>
                      <a:pPr algn="ctr" fontAlgn="b"/>
                      <a:r>
                        <a:rPr lang="en-ZA" sz="1600" kern="1200" dirty="0" smtClean="0">
                          <a:solidFill>
                            <a:schemeClr val="dk1"/>
                          </a:solidFill>
                          <a:effectLst/>
                          <a:latin typeface="+mn-lt"/>
                          <a:ea typeface="+mn-ea"/>
                          <a:cs typeface="+mn-cs"/>
                        </a:rPr>
                        <a:t>4.38</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r>
              <a:tr h="377780">
                <a:tc>
                  <a:txBody>
                    <a:bodyPr/>
                    <a:lstStyle/>
                    <a:p>
                      <a:pPr algn="ctr" fontAlgn="b"/>
                      <a:r>
                        <a:rPr lang="en-GB" sz="1600" u="none" strike="noStrike" dirty="0">
                          <a:effectLst/>
                          <a:latin typeface="+mn-lt"/>
                          <a:cs typeface="Arial" panose="020B0604020202020204" pitchFamily="34" charset="0"/>
                        </a:rPr>
                        <a:t>MV41</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b"/>
                      <a:r>
                        <a:rPr lang="en-GB" sz="1600" u="none" strike="noStrike" dirty="0">
                          <a:effectLst/>
                        </a:rPr>
                        <a:t>REC </a:t>
                      </a:r>
                      <a:r>
                        <a:rPr lang="en-GB" sz="1600" u="none" strike="noStrike" baseline="0" dirty="0" smtClean="0">
                          <a:effectLst/>
                        </a:rPr>
                        <a:t>total</a:t>
                      </a:r>
                      <a:endParaRPr lang="en-GB" sz="1600" b="0" i="0" u="none" strike="noStrike" baseline="0" dirty="0">
                        <a:solidFill>
                          <a:srgbClr val="000000"/>
                        </a:solidFill>
                        <a:effectLst/>
                        <a:latin typeface="Calibri"/>
                      </a:endParaRPr>
                    </a:p>
                  </a:txBody>
                  <a:tcPr marL="8478" marR="8478" marT="8478" marB="0" anchor="b"/>
                </a:tc>
                <a:tc>
                  <a:txBody>
                    <a:bodyPr/>
                    <a:lstStyle/>
                    <a:p>
                      <a:pPr algn="ctr" fontAlgn="b"/>
                      <a:r>
                        <a:rPr lang="en-GB" sz="1600" b="0" i="0" u="none" strike="noStrike" baseline="0" dirty="0">
                          <a:solidFill>
                            <a:srgbClr val="000000"/>
                          </a:solidFill>
                          <a:effectLst/>
                          <a:latin typeface="Calibri"/>
                        </a:rPr>
                        <a:t>8.1</a:t>
                      </a:r>
                    </a:p>
                  </a:txBody>
                  <a:tcPr anchor="ctr"/>
                </a:tc>
                <a:tc vMerge="1">
                  <a:txBody>
                    <a:bodyPr/>
                    <a:lstStyle/>
                    <a:p>
                      <a:endParaRPr lang="en-GB"/>
                    </a:p>
                  </a:txBody>
                  <a:tcPr/>
                </a:tc>
              </a:tr>
              <a:tr h="377780">
                <a:tc>
                  <a:txBody>
                    <a:bodyPr/>
                    <a:lstStyle/>
                    <a:p>
                      <a:pPr algn="ctr" fontAlgn="b"/>
                      <a:r>
                        <a:rPr lang="en-GB" sz="1600" u="none" strike="noStrike" dirty="0">
                          <a:effectLst/>
                          <a:latin typeface="+mn-lt"/>
                          <a:cs typeface="Arial" panose="020B0604020202020204" pitchFamily="34" charset="0"/>
                        </a:rPr>
                        <a:t>MV42</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b"/>
                      <a:r>
                        <a:rPr lang="en-GB" sz="1600" u="none" strike="noStrike" dirty="0">
                          <a:effectLst/>
                        </a:rPr>
                        <a:t>REC 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b="0" i="0" u="none" strike="noStrike" baseline="0" dirty="0">
                          <a:solidFill>
                            <a:srgbClr val="000000"/>
                          </a:solidFill>
                          <a:effectLst/>
                          <a:latin typeface="Calibri"/>
                        </a:rPr>
                        <a:t>15.2</a:t>
                      </a:r>
                    </a:p>
                  </a:txBody>
                  <a:tcPr anchor="ctr"/>
                </a:tc>
                <a:tc vMerge="1">
                  <a:txBody>
                    <a:bodyPr/>
                    <a:lstStyle/>
                    <a:p>
                      <a:endParaRPr lang="en-GB"/>
                    </a:p>
                  </a:txBody>
                  <a:tcPr/>
                </a:tc>
              </a:tr>
              <a:tr h="377780">
                <a:tc>
                  <a:txBody>
                    <a:bodyPr/>
                    <a:lstStyle/>
                    <a:p>
                      <a:pPr algn="ctr" fontAlgn="b"/>
                      <a:r>
                        <a:rPr lang="en-GB" sz="1600" u="none" strike="noStrike" dirty="0">
                          <a:effectLst/>
                          <a:latin typeface="+mn-lt"/>
                          <a:cs typeface="Arial" panose="020B0604020202020204" pitchFamily="34" charset="0"/>
                        </a:rPr>
                        <a:t>MV43</a:t>
                      </a:r>
                      <a:endParaRPr lang="en-GB" sz="1600" b="0" i="0" u="none" strike="noStrike" dirty="0">
                        <a:solidFill>
                          <a:srgbClr val="000000"/>
                        </a:solidFill>
                        <a:effectLst/>
                        <a:latin typeface="+mn-lt"/>
                        <a:cs typeface="Arial" panose="020B0604020202020204" pitchFamily="34" charset="0"/>
                      </a:endParaRPr>
                    </a:p>
                  </a:txBody>
                  <a:tcPr marL="8478" marR="8478" marT="8478" marB="0" anchor="ctr"/>
                </a:tc>
                <a:tc>
                  <a:txBody>
                    <a:bodyPr/>
                    <a:lstStyle/>
                    <a:p>
                      <a:pPr algn="ctr" fontAlgn="b"/>
                      <a:r>
                        <a:rPr lang="en-GB" sz="1600" u="none" strike="noStrike" dirty="0" smtClean="0">
                          <a:effectLst/>
                        </a:rPr>
                        <a:t>REC </a:t>
                      </a:r>
                      <a:r>
                        <a:rPr lang="en-GB" sz="1600" u="none" strike="noStrike" dirty="0">
                          <a:effectLst/>
                        </a:rPr>
                        <a:t>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b="0" i="0" u="none" strike="noStrike" baseline="0" dirty="0">
                          <a:solidFill>
                            <a:srgbClr val="000000"/>
                          </a:solidFill>
                          <a:effectLst/>
                          <a:latin typeface="Calibri"/>
                        </a:rPr>
                        <a:t>13.8</a:t>
                      </a:r>
                    </a:p>
                  </a:txBody>
                  <a:tcPr anchor="ctr"/>
                </a:tc>
                <a:tc vMerge="1">
                  <a:txBody>
                    <a:bodyPr/>
                    <a:lstStyle/>
                    <a:p>
                      <a:endParaRPr lang="en-GB"/>
                    </a:p>
                  </a:txBody>
                  <a:tcPr/>
                </a:tc>
              </a:tr>
            </a:tbl>
          </a:graphicData>
        </a:graphic>
      </p:graphicFrame>
    </p:spTree>
    <p:extLst>
      <p:ext uri="{BB962C8B-B14F-4D97-AF65-F5344CB8AC3E}">
        <p14:creationId xmlns:p14="http://schemas.microsoft.com/office/powerpoint/2010/main" val="3192675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10"/>
            <a:ext cx="8229600" cy="783771"/>
          </a:xfrm>
        </p:spPr>
        <p:txBody>
          <a:bodyPr/>
          <a:lstStyle/>
          <a:p>
            <a:r>
              <a:rPr lang="en-ZA" dirty="0" err="1" smtClean="0"/>
              <a:t>uMkhomazi</a:t>
            </a:r>
            <a:r>
              <a:rPr lang="en-ZA" dirty="0" smtClean="0"/>
              <a:t> </a:t>
            </a:r>
            <a:r>
              <a:rPr lang="en-ZA" dirty="0" smtClean="0"/>
              <a:t>River Catchment</a:t>
            </a:r>
            <a:endParaRPr lang="en-ZA"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531042618"/>
              </p:ext>
            </p:extLst>
          </p:nvPr>
        </p:nvGraphicFramePr>
        <p:xfrm>
          <a:off x="4013200" y="3057201"/>
          <a:ext cx="1117600" cy="1619250"/>
        </p:xfrm>
        <a:graphic>
          <a:graphicData uri="http://schemas.openxmlformats.org/drawingml/2006/table">
            <a:tbl>
              <a:tblPr>
                <a:tableStyleId>{5C22544A-7EE6-4342-B048-85BDC9FD1C3A}</a:tableStyleId>
              </a:tblPr>
              <a:tblGrid>
                <a:gridCol w="1117600"/>
              </a:tblGrid>
              <a:tr h="809625">
                <a:tc>
                  <a:txBody>
                    <a:bodyPr/>
                    <a:lstStyle/>
                    <a:p>
                      <a:pPr algn="ctr" fontAlgn="ctr"/>
                      <a:r>
                        <a:rPr lang="en-ZA" sz="1000" u="none" strike="noStrike">
                          <a:effectLst/>
                        </a:rPr>
                        <a:t>Mzinto</a:t>
                      </a:r>
                      <a:endParaRPr lang="en-ZA" sz="1000" b="0" i="0" u="none" strike="noStrike">
                        <a:effectLst/>
                        <a:latin typeface="Arial"/>
                      </a:endParaRPr>
                    </a:p>
                  </a:txBody>
                  <a:tcPr marL="9525" marR="9525" marT="9525" marB="0" anchor="ctr"/>
                </a:tc>
              </a:tr>
              <a:tr h="161925">
                <a:tc>
                  <a:txBody>
                    <a:bodyPr/>
                    <a:lstStyle/>
                    <a:p>
                      <a:pPr algn="ctr" fontAlgn="ctr"/>
                      <a:r>
                        <a:rPr lang="en-ZA" sz="1000" u="none" strike="noStrike">
                          <a:effectLst/>
                        </a:rPr>
                        <a:t>None </a:t>
                      </a:r>
                      <a:endParaRPr lang="en-ZA" sz="1000" b="0" i="0" u="none" strike="noStrike">
                        <a:effectLst/>
                        <a:latin typeface="Arial"/>
                      </a:endParaRPr>
                    </a:p>
                  </a:txBody>
                  <a:tcPr marL="9525" marR="9525" marT="9525" marB="0" anchor="ctr"/>
                </a:tc>
              </a:tr>
              <a:tr h="323850">
                <a:tc>
                  <a:txBody>
                    <a:bodyPr/>
                    <a:lstStyle/>
                    <a:p>
                      <a:pPr algn="ctr" fontAlgn="ctr"/>
                      <a:r>
                        <a:rPr lang="en-ZA" sz="1000" u="none" strike="noStrike">
                          <a:effectLst/>
                        </a:rPr>
                        <a:t>EJ Smith</a:t>
                      </a:r>
                      <a:endParaRPr lang="en-ZA" sz="1000" b="0" i="0" u="none" strike="noStrike">
                        <a:effectLst/>
                        <a:latin typeface="Arial"/>
                      </a:endParaRPr>
                    </a:p>
                  </a:txBody>
                  <a:tcPr marL="9525" marR="9525" marT="9525" marB="0" anchor="ctr"/>
                </a:tc>
              </a:tr>
              <a:tr h="323850">
                <a:tc>
                  <a:txBody>
                    <a:bodyPr/>
                    <a:lstStyle/>
                    <a:p>
                      <a:pPr algn="ctr" fontAlgn="ctr"/>
                      <a:r>
                        <a:rPr lang="en-ZA" sz="1000" u="none" strike="noStrike" dirty="0" err="1">
                          <a:effectLst/>
                        </a:rPr>
                        <a:t>Sezela</a:t>
                      </a:r>
                      <a:r>
                        <a:rPr lang="en-ZA" sz="1000" u="none" strike="noStrike" dirty="0">
                          <a:effectLst/>
                        </a:rPr>
                        <a:t> Dam</a:t>
                      </a:r>
                      <a:endParaRPr lang="en-ZA" sz="1000" b="0" i="0" u="none" strike="noStrike" dirty="0">
                        <a:effectLst/>
                        <a:latin typeface="Arial"/>
                      </a:endParaRPr>
                    </a:p>
                  </a:txBody>
                  <a:tcPr marL="9525" marR="9525" marT="9525" marB="0" anchor="ctr"/>
                </a:tc>
              </a:tr>
            </a:tbl>
          </a:graphicData>
        </a:graphic>
      </p:graphicFrame>
      <p:sp>
        <p:nvSpPr>
          <p:cNvPr id="4" name="Slide Number Placeholder 3"/>
          <p:cNvSpPr>
            <a:spLocks noGrp="1"/>
          </p:cNvSpPr>
          <p:nvPr>
            <p:ph type="sldNum" sz="quarter" idx="12"/>
          </p:nvPr>
        </p:nvSpPr>
        <p:spPr>
          <a:xfrm>
            <a:off x="6553200" y="6531445"/>
            <a:ext cx="2133600" cy="365125"/>
          </a:xfrm>
        </p:spPr>
        <p:txBody>
          <a:bodyPr/>
          <a:lstStyle/>
          <a:p>
            <a:pPr>
              <a:defRPr/>
            </a:pPr>
            <a:fld id="{72323DC6-9A88-4698-A4E8-44AD558C8DBD}" type="slidenum">
              <a:rPr lang="en-US" smtClean="0">
                <a:solidFill>
                  <a:prstClr val="black"/>
                </a:solidFill>
              </a:rPr>
              <a:pPr>
                <a:defRPr/>
              </a:pPr>
              <a:t>21</a:t>
            </a:fld>
            <a:endParaRPr lang="en-US">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776614" y="661478"/>
            <a:ext cx="7590773" cy="5945193"/>
          </a:xfrm>
          <a:prstGeom prst="rect">
            <a:avLst/>
          </a:prstGeom>
        </p:spPr>
      </p:pic>
      <p:sp>
        <p:nvSpPr>
          <p:cNvPr id="6" name="Rectangular Callout 5"/>
          <p:cNvSpPr/>
          <p:nvPr/>
        </p:nvSpPr>
        <p:spPr>
          <a:xfrm>
            <a:off x="457200" y="3814676"/>
            <a:ext cx="3314700" cy="1723549"/>
          </a:xfrm>
          <a:prstGeom prst="wedgeRectCallout">
            <a:avLst>
              <a:gd name="adj1" fmla="val 71777"/>
              <a:gd name="adj2" fmla="val -58265"/>
            </a:avLst>
          </a:prstGeom>
          <a:solidFill>
            <a:srgbClr val="F4E04A">
              <a:alpha val="82745"/>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algn="ctr" defTabSz="457200" fontAlgn="base">
              <a:spcBef>
                <a:spcPct val="0"/>
              </a:spcBef>
              <a:spcAft>
                <a:spcPct val="0"/>
              </a:spcAft>
            </a:pPr>
            <a:r>
              <a:rPr lang="en-ZA" sz="1600" b="1" dirty="0">
                <a:solidFill>
                  <a:prstClr val="black"/>
                </a:solidFill>
              </a:rPr>
              <a:t> </a:t>
            </a:r>
            <a:r>
              <a:rPr lang="en-ZA" sz="1600" b="1" dirty="0" err="1">
                <a:solidFill>
                  <a:prstClr val="black"/>
                </a:solidFill>
              </a:rPr>
              <a:t>uMkhomazi</a:t>
            </a:r>
            <a:r>
              <a:rPr lang="en-ZA" sz="1600" b="1" dirty="0">
                <a:solidFill>
                  <a:prstClr val="black"/>
                </a:solidFill>
              </a:rPr>
              <a:t> River</a:t>
            </a:r>
          </a:p>
          <a:p>
            <a:pPr marL="457200" indent="-457200" defTabSz="457200" fontAlgn="base">
              <a:spcBef>
                <a:spcPts val="600"/>
              </a:spcBef>
              <a:spcAft>
                <a:spcPct val="0"/>
              </a:spcAft>
              <a:buFont typeface="Arial" pitchFamily="34" charset="0"/>
              <a:buChar char="•"/>
            </a:pPr>
            <a:r>
              <a:rPr lang="en-ZA" sz="1600" dirty="0">
                <a:solidFill>
                  <a:prstClr val="black"/>
                </a:solidFill>
              </a:rPr>
              <a:t>Storage Regulation Low</a:t>
            </a:r>
          </a:p>
          <a:p>
            <a:pPr marL="457200" indent="-457200" defTabSz="457200" fontAlgn="base">
              <a:spcBef>
                <a:spcPts val="600"/>
              </a:spcBef>
              <a:spcAft>
                <a:spcPct val="0"/>
              </a:spcAft>
              <a:buFont typeface="Arial" pitchFamily="34" charset="0"/>
              <a:buChar char="•"/>
            </a:pPr>
            <a:r>
              <a:rPr lang="en-ZA" sz="1600" dirty="0">
                <a:solidFill>
                  <a:prstClr val="black"/>
                </a:solidFill>
              </a:rPr>
              <a:t>Future resource development  </a:t>
            </a:r>
            <a:r>
              <a:rPr lang="en-ZA" sz="1600" dirty="0" smtClean="0">
                <a:solidFill>
                  <a:prstClr val="black"/>
                </a:solidFill>
              </a:rPr>
              <a:t>(</a:t>
            </a:r>
            <a:r>
              <a:rPr lang="en-ZA" sz="1600" dirty="0" err="1" smtClean="0">
                <a:solidFill>
                  <a:prstClr val="black"/>
                </a:solidFill>
              </a:rPr>
              <a:t>uMkomazi</a:t>
            </a:r>
            <a:r>
              <a:rPr lang="en-ZA" sz="1600" dirty="0" smtClean="0">
                <a:solidFill>
                  <a:prstClr val="black"/>
                </a:solidFill>
              </a:rPr>
              <a:t> </a:t>
            </a:r>
            <a:r>
              <a:rPr lang="en-ZA" sz="1600" dirty="0">
                <a:solidFill>
                  <a:prstClr val="black"/>
                </a:solidFill>
              </a:rPr>
              <a:t>Water Project-Smithfield Dam, </a:t>
            </a:r>
            <a:r>
              <a:rPr lang="en-ZA" sz="1600" dirty="0" err="1">
                <a:solidFill>
                  <a:prstClr val="black"/>
                </a:solidFill>
              </a:rPr>
              <a:t>Ngwadini</a:t>
            </a:r>
            <a:r>
              <a:rPr lang="en-ZA" sz="1600" dirty="0">
                <a:solidFill>
                  <a:prstClr val="black"/>
                </a:solidFill>
              </a:rPr>
              <a:t> Off-channel storage)</a:t>
            </a:r>
          </a:p>
        </p:txBody>
      </p:sp>
    </p:spTree>
    <p:extLst>
      <p:ext uri="{BB962C8B-B14F-4D97-AF65-F5344CB8AC3E}">
        <p14:creationId xmlns:p14="http://schemas.microsoft.com/office/powerpoint/2010/main" val="412761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Water Requirements</a:t>
            </a:r>
            <a:endParaRPr lang="en-GB" dirty="0"/>
          </a:p>
        </p:txBody>
      </p:sp>
      <p:sp>
        <p:nvSpPr>
          <p:cNvPr id="3" name="Content Placeholder 2"/>
          <p:cNvSpPr>
            <a:spLocks noGrp="1"/>
          </p:cNvSpPr>
          <p:nvPr>
            <p:ph idx="1"/>
          </p:nvPr>
        </p:nvSpPr>
        <p:spPr/>
        <p:txBody>
          <a:bodyPr/>
          <a:lstStyle/>
          <a:p>
            <a:r>
              <a:rPr lang="en-ZA" sz="2400" dirty="0" smtClean="0"/>
              <a:t>Present Day Scenario defined from:</a:t>
            </a:r>
          </a:p>
          <a:p>
            <a:pPr lvl="1"/>
            <a:r>
              <a:rPr lang="en-ZA" sz="2000" dirty="0" err="1"/>
              <a:t>Mkomazi</a:t>
            </a:r>
            <a:r>
              <a:rPr lang="en-ZA" sz="2000" dirty="0"/>
              <a:t> Feasibility </a:t>
            </a:r>
            <a:r>
              <a:rPr lang="en-ZA" sz="2000" dirty="0" smtClean="0"/>
              <a:t>Study (2008 development level)</a:t>
            </a:r>
            <a:endParaRPr lang="en-ZA" sz="2000" dirty="0"/>
          </a:p>
          <a:p>
            <a:pPr marL="800100" lvl="1" indent="0">
              <a:buNone/>
            </a:pPr>
            <a:r>
              <a:rPr lang="en-ZA" sz="2000" dirty="0" smtClean="0"/>
              <a:t>Revised high resolution hydrology was developed.</a:t>
            </a:r>
          </a:p>
          <a:p>
            <a:r>
              <a:rPr lang="en-ZA" sz="2400" dirty="0"/>
              <a:t>Ultimate </a:t>
            </a:r>
            <a:r>
              <a:rPr lang="en-ZA" sz="2400" dirty="0" smtClean="0"/>
              <a:t>Development Scenario:</a:t>
            </a:r>
          </a:p>
          <a:p>
            <a:pPr lvl="1"/>
            <a:r>
              <a:rPr lang="en-ZA" sz="2000" dirty="0" err="1"/>
              <a:t>Mkomazi</a:t>
            </a:r>
            <a:r>
              <a:rPr lang="en-ZA" sz="2000" dirty="0"/>
              <a:t> Feasibility </a:t>
            </a:r>
            <a:r>
              <a:rPr lang="en-ZA" sz="2000" dirty="0" smtClean="0"/>
              <a:t>Study  - 2040 scenario.</a:t>
            </a:r>
          </a:p>
          <a:p>
            <a:pPr lvl="1"/>
            <a:r>
              <a:rPr lang="en-ZA" sz="2000" dirty="0" smtClean="0">
                <a:solidFill>
                  <a:prstClr val="black"/>
                </a:solidFill>
              </a:rPr>
              <a:t>Abstractions from Smithfield and </a:t>
            </a:r>
            <a:r>
              <a:rPr lang="en-ZA" sz="2000" dirty="0" err="1">
                <a:solidFill>
                  <a:prstClr val="black"/>
                </a:solidFill>
              </a:rPr>
              <a:t>Ngwadini</a:t>
            </a:r>
            <a:r>
              <a:rPr lang="en-ZA" sz="2000" dirty="0">
                <a:solidFill>
                  <a:prstClr val="black"/>
                </a:solidFill>
              </a:rPr>
              <a:t> </a:t>
            </a:r>
            <a:r>
              <a:rPr lang="en-ZA" sz="2000" dirty="0" smtClean="0">
                <a:solidFill>
                  <a:prstClr val="black"/>
                </a:solidFill>
              </a:rPr>
              <a:t>off-channel </a:t>
            </a:r>
            <a:r>
              <a:rPr lang="en-ZA" sz="2000" dirty="0" smtClean="0">
                <a:solidFill>
                  <a:prstClr val="black"/>
                </a:solidFill>
              </a:rPr>
              <a:t>storage dams</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508852183"/>
              </p:ext>
            </p:extLst>
          </p:nvPr>
        </p:nvGraphicFramePr>
        <p:xfrm>
          <a:off x="2304256" y="3333997"/>
          <a:ext cx="4535488" cy="2936072"/>
        </p:xfrm>
        <a:graphic>
          <a:graphicData uri="http://schemas.openxmlformats.org/drawingml/2006/table">
            <a:tbl>
              <a:tblPr>
                <a:tableStyleId>{35758FB7-9AC5-4552-8A53-C91805E547FA}</a:tableStyleId>
              </a:tblPr>
              <a:tblGrid>
                <a:gridCol w="2347514"/>
                <a:gridCol w="1093987"/>
                <a:gridCol w="1093987"/>
              </a:tblGrid>
              <a:tr h="367009">
                <a:tc rowSpan="2">
                  <a:txBody>
                    <a:bodyPr/>
                    <a:lstStyle/>
                    <a:p>
                      <a:pPr algn="ctr" fontAlgn="ctr"/>
                      <a:r>
                        <a:rPr lang="en-GB" sz="2000" b="1" u="none" strike="noStrike" dirty="0" smtClean="0">
                          <a:effectLst/>
                        </a:rPr>
                        <a:t>Water Use Sector</a:t>
                      </a:r>
                    </a:p>
                    <a:p>
                      <a:pPr algn="ctr" fontAlgn="ctr"/>
                      <a:r>
                        <a:rPr lang="en-GB" sz="2000" b="1" u="none" strike="noStrike" dirty="0" smtClean="0">
                          <a:effectLst/>
                        </a:rPr>
                        <a:t>(In-catchment)</a:t>
                      </a:r>
                      <a:endParaRPr lang="en-GB" sz="2000" b="1" i="0" u="none" strike="noStrike" dirty="0">
                        <a:solidFill>
                          <a:srgbClr val="000000"/>
                        </a:solidFill>
                        <a:effectLst/>
                        <a:latin typeface="Calibri"/>
                      </a:endParaRPr>
                    </a:p>
                  </a:txBody>
                  <a:tcPr marL="0" marR="0" marT="0" marB="0" anchor="ctr"/>
                </a:tc>
                <a:tc gridSpan="2">
                  <a:txBody>
                    <a:bodyPr/>
                    <a:lstStyle/>
                    <a:p>
                      <a:pPr algn="ctr" fontAlgn="ctr"/>
                      <a:r>
                        <a:rPr lang="en-GB" sz="2000" b="1" u="none" strike="noStrike" dirty="0">
                          <a:effectLst/>
                        </a:rPr>
                        <a:t>Year</a:t>
                      </a:r>
                      <a:endParaRPr lang="en-GB" sz="2000" b="1" i="0" u="none" strike="noStrike" dirty="0">
                        <a:solidFill>
                          <a:srgbClr val="000000"/>
                        </a:solidFill>
                        <a:effectLst/>
                        <a:latin typeface="Calibri"/>
                      </a:endParaRPr>
                    </a:p>
                  </a:txBody>
                  <a:tcPr marL="0" marR="0" marT="0" marB="0" anchor="ctr"/>
                </a:tc>
                <a:tc hMerge="1">
                  <a:txBody>
                    <a:bodyPr/>
                    <a:lstStyle/>
                    <a:p>
                      <a:endParaRPr lang="en-GB"/>
                    </a:p>
                  </a:txBody>
                  <a:tcPr/>
                </a:tc>
              </a:tr>
              <a:tr h="367009">
                <a:tc vMerge="1">
                  <a:txBody>
                    <a:bodyPr/>
                    <a:lstStyle/>
                    <a:p>
                      <a:endParaRPr lang="en-GB"/>
                    </a:p>
                  </a:txBody>
                  <a:tcPr/>
                </a:tc>
                <a:tc>
                  <a:txBody>
                    <a:bodyPr/>
                    <a:lstStyle/>
                    <a:p>
                      <a:pPr algn="ctr" fontAlgn="b"/>
                      <a:r>
                        <a:rPr lang="en-GB" sz="2000" b="1" u="none" strike="noStrike" dirty="0" smtClean="0">
                          <a:effectLst/>
                        </a:rPr>
                        <a:t>2008</a:t>
                      </a:r>
                      <a:endParaRPr lang="en-GB" sz="2000" b="1" i="0" u="none" strike="noStrike" dirty="0">
                        <a:solidFill>
                          <a:srgbClr val="000000"/>
                        </a:solidFill>
                        <a:effectLst/>
                        <a:latin typeface="Calibri"/>
                      </a:endParaRPr>
                    </a:p>
                  </a:txBody>
                  <a:tcPr marL="0" marR="0" marT="0" marB="0" anchor="b"/>
                </a:tc>
                <a:tc>
                  <a:txBody>
                    <a:bodyPr/>
                    <a:lstStyle/>
                    <a:p>
                      <a:pPr algn="ctr" fontAlgn="b"/>
                      <a:r>
                        <a:rPr lang="en-GB" sz="2000" b="1" u="none" strike="noStrike" dirty="0" smtClean="0">
                          <a:effectLst/>
                        </a:rPr>
                        <a:t>2040</a:t>
                      </a:r>
                      <a:endParaRPr lang="en-GB" sz="2000" b="1" i="0" u="none" strike="noStrike" dirty="0">
                        <a:solidFill>
                          <a:srgbClr val="000000"/>
                        </a:solidFill>
                        <a:effectLst/>
                        <a:latin typeface="Calibri"/>
                      </a:endParaRPr>
                    </a:p>
                  </a:txBody>
                  <a:tcPr marL="0" marR="0" marT="0" marB="0" anchor="b"/>
                </a:tc>
              </a:tr>
              <a:tr h="367009">
                <a:tc>
                  <a:txBody>
                    <a:bodyPr/>
                    <a:lstStyle/>
                    <a:p>
                      <a:pPr algn="l" fontAlgn="ctr"/>
                      <a:r>
                        <a:rPr lang="en-GB" sz="2000" u="none" strike="noStrike" dirty="0">
                          <a:effectLst/>
                        </a:rPr>
                        <a:t>Afforestation</a:t>
                      </a:r>
                      <a:endParaRPr lang="en-GB" sz="2000" b="0" i="0" u="none" strike="noStrike" dirty="0">
                        <a:solidFill>
                          <a:srgbClr val="000000"/>
                        </a:solidFill>
                        <a:effectLst/>
                        <a:latin typeface="Calibri"/>
                      </a:endParaRPr>
                    </a:p>
                  </a:txBody>
                  <a:tcPr marL="36000" marR="36000" marT="0" marB="0" anchor="ctr"/>
                </a:tc>
                <a:tc>
                  <a:txBody>
                    <a:bodyPr/>
                    <a:lstStyle/>
                    <a:p>
                      <a:pPr algn="r" fontAlgn="b"/>
                      <a:r>
                        <a:rPr lang="en-GB" sz="2000" u="none" strike="noStrike" dirty="0">
                          <a:effectLst/>
                        </a:rPr>
                        <a:t>61.36</a:t>
                      </a:r>
                      <a:endParaRPr lang="en-GB" sz="2000" b="0" i="0" u="none" strike="noStrike" dirty="0">
                        <a:solidFill>
                          <a:srgbClr val="000000"/>
                        </a:solidFill>
                        <a:effectLst/>
                        <a:latin typeface="Calibri"/>
                      </a:endParaRPr>
                    </a:p>
                  </a:txBody>
                  <a:tcPr marL="36000" marR="36000" marT="0" marB="0" anchor="b"/>
                </a:tc>
                <a:tc>
                  <a:txBody>
                    <a:bodyPr/>
                    <a:lstStyle/>
                    <a:p>
                      <a:pPr algn="r" fontAlgn="b"/>
                      <a:r>
                        <a:rPr lang="en-GB" sz="2000" u="none" strike="noStrike">
                          <a:effectLst/>
                        </a:rPr>
                        <a:t>72.71</a:t>
                      </a:r>
                      <a:endParaRPr lang="en-GB" sz="2000" b="0" i="0" u="none" strike="noStrike">
                        <a:solidFill>
                          <a:srgbClr val="000000"/>
                        </a:solidFill>
                        <a:effectLst/>
                        <a:latin typeface="Calibri"/>
                      </a:endParaRPr>
                    </a:p>
                  </a:txBody>
                  <a:tcPr marL="36000" marR="36000" marT="0" marB="0" anchor="b"/>
                </a:tc>
              </a:tr>
              <a:tr h="367009">
                <a:tc>
                  <a:txBody>
                    <a:bodyPr/>
                    <a:lstStyle/>
                    <a:p>
                      <a:pPr algn="l" fontAlgn="ctr"/>
                      <a:r>
                        <a:rPr lang="en-GB" sz="2000" u="none" strike="noStrike" dirty="0">
                          <a:effectLst/>
                        </a:rPr>
                        <a:t>Invasive Alien Plants</a:t>
                      </a:r>
                      <a:endParaRPr lang="en-GB" sz="2000" b="0" i="0" u="none" strike="noStrike" dirty="0">
                        <a:solidFill>
                          <a:srgbClr val="000000"/>
                        </a:solidFill>
                        <a:effectLst/>
                        <a:latin typeface="Calibri"/>
                      </a:endParaRPr>
                    </a:p>
                  </a:txBody>
                  <a:tcPr marL="36000" marR="36000" marT="0" marB="0" anchor="ctr"/>
                </a:tc>
                <a:tc>
                  <a:txBody>
                    <a:bodyPr/>
                    <a:lstStyle/>
                    <a:p>
                      <a:pPr algn="r" fontAlgn="b"/>
                      <a:r>
                        <a:rPr lang="en-GB" sz="2000" u="none" strike="noStrike" dirty="0">
                          <a:effectLst/>
                        </a:rPr>
                        <a:t>6.37</a:t>
                      </a:r>
                      <a:endParaRPr lang="en-GB" sz="2000" b="0" i="0" u="none" strike="noStrike" dirty="0">
                        <a:solidFill>
                          <a:srgbClr val="000000"/>
                        </a:solidFill>
                        <a:effectLst/>
                        <a:latin typeface="Calibri"/>
                      </a:endParaRPr>
                    </a:p>
                  </a:txBody>
                  <a:tcPr marL="36000" marR="36000" marT="0" marB="0" anchor="b"/>
                </a:tc>
                <a:tc>
                  <a:txBody>
                    <a:bodyPr/>
                    <a:lstStyle/>
                    <a:p>
                      <a:pPr algn="r" fontAlgn="b"/>
                      <a:r>
                        <a:rPr lang="en-GB" sz="2000" u="none" strike="noStrike">
                          <a:effectLst/>
                        </a:rPr>
                        <a:t>6.37</a:t>
                      </a:r>
                      <a:endParaRPr lang="en-GB" sz="2000" b="0" i="0" u="none" strike="noStrike">
                        <a:solidFill>
                          <a:srgbClr val="000000"/>
                        </a:solidFill>
                        <a:effectLst/>
                        <a:latin typeface="Calibri"/>
                      </a:endParaRPr>
                    </a:p>
                  </a:txBody>
                  <a:tcPr marL="36000" marR="36000" marT="0" marB="0" anchor="b"/>
                </a:tc>
              </a:tr>
              <a:tr h="367009">
                <a:tc>
                  <a:txBody>
                    <a:bodyPr/>
                    <a:lstStyle/>
                    <a:p>
                      <a:pPr algn="l" fontAlgn="ctr"/>
                      <a:r>
                        <a:rPr lang="en-GB" sz="2000" u="none" strike="noStrike" dirty="0">
                          <a:effectLst/>
                        </a:rPr>
                        <a:t>Irrigation</a:t>
                      </a:r>
                      <a:endParaRPr lang="en-GB" sz="2000" b="0" i="0" u="none" strike="noStrike" dirty="0">
                        <a:solidFill>
                          <a:srgbClr val="000000"/>
                        </a:solidFill>
                        <a:effectLst/>
                        <a:latin typeface="Calibri"/>
                      </a:endParaRPr>
                    </a:p>
                  </a:txBody>
                  <a:tcPr marL="36000" marR="36000" marT="0" marB="0" anchor="ctr"/>
                </a:tc>
                <a:tc>
                  <a:txBody>
                    <a:bodyPr/>
                    <a:lstStyle/>
                    <a:p>
                      <a:pPr algn="r" fontAlgn="b"/>
                      <a:r>
                        <a:rPr lang="en-GB" sz="2000" u="none" strike="noStrike" dirty="0" smtClean="0">
                          <a:effectLst/>
                        </a:rPr>
                        <a:t>37.70</a:t>
                      </a:r>
                      <a:endParaRPr lang="en-GB" sz="2000" b="0" i="0" u="none" strike="noStrike" dirty="0">
                        <a:solidFill>
                          <a:srgbClr val="000000"/>
                        </a:solidFill>
                        <a:effectLst/>
                        <a:latin typeface="Calibri"/>
                      </a:endParaRPr>
                    </a:p>
                  </a:txBody>
                  <a:tcPr marL="36000" marR="36000" marT="0" marB="0" anchor="b"/>
                </a:tc>
                <a:tc>
                  <a:txBody>
                    <a:bodyPr/>
                    <a:lstStyle/>
                    <a:p>
                      <a:pPr algn="r" fontAlgn="b"/>
                      <a:r>
                        <a:rPr lang="en-GB" sz="2000" u="none" strike="noStrike" dirty="0">
                          <a:effectLst/>
                        </a:rPr>
                        <a:t>51.69</a:t>
                      </a:r>
                      <a:endParaRPr lang="en-GB" sz="2000" b="0" i="0" u="none" strike="noStrike" dirty="0">
                        <a:solidFill>
                          <a:srgbClr val="000000"/>
                        </a:solidFill>
                        <a:effectLst/>
                        <a:latin typeface="Calibri"/>
                      </a:endParaRPr>
                    </a:p>
                  </a:txBody>
                  <a:tcPr marL="36000" marR="36000" marT="0" marB="0" anchor="b"/>
                </a:tc>
              </a:tr>
              <a:tr h="367009">
                <a:tc>
                  <a:txBody>
                    <a:bodyPr/>
                    <a:lstStyle/>
                    <a:p>
                      <a:pPr algn="l" fontAlgn="ctr"/>
                      <a:r>
                        <a:rPr lang="en-GB" sz="2000" u="none" strike="noStrike" dirty="0">
                          <a:effectLst/>
                        </a:rPr>
                        <a:t>Stock water</a:t>
                      </a:r>
                      <a:endParaRPr lang="en-GB" sz="2000" b="0" i="0" u="none" strike="noStrike" dirty="0">
                        <a:solidFill>
                          <a:srgbClr val="000000"/>
                        </a:solidFill>
                        <a:effectLst/>
                        <a:latin typeface="Calibri"/>
                      </a:endParaRPr>
                    </a:p>
                  </a:txBody>
                  <a:tcPr marL="36000" marR="36000" marT="0" marB="0" anchor="ctr"/>
                </a:tc>
                <a:tc>
                  <a:txBody>
                    <a:bodyPr/>
                    <a:lstStyle/>
                    <a:p>
                      <a:pPr algn="r" fontAlgn="b"/>
                      <a:r>
                        <a:rPr lang="en-GB" sz="2000" u="none" strike="noStrike" dirty="0">
                          <a:effectLst/>
                        </a:rPr>
                        <a:t>2.86</a:t>
                      </a:r>
                      <a:endParaRPr lang="en-GB" sz="2000" b="0" i="0" u="none" strike="noStrike" dirty="0">
                        <a:solidFill>
                          <a:srgbClr val="000000"/>
                        </a:solidFill>
                        <a:effectLst/>
                        <a:latin typeface="Calibri"/>
                      </a:endParaRPr>
                    </a:p>
                  </a:txBody>
                  <a:tcPr marL="36000" marR="36000" marT="0" marB="0" anchor="b"/>
                </a:tc>
                <a:tc>
                  <a:txBody>
                    <a:bodyPr/>
                    <a:lstStyle/>
                    <a:p>
                      <a:pPr algn="r" fontAlgn="b"/>
                      <a:r>
                        <a:rPr lang="en-GB" sz="2000" u="none" strike="noStrike">
                          <a:effectLst/>
                        </a:rPr>
                        <a:t>3.03</a:t>
                      </a:r>
                      <a:endParaRPr lang="en-GB" sz="2000" b="0" i="0" u="none" strike="noStrike">
                        <a:solidFill>
                          <a:srgbClr val="000000"/>
                        </a:solidFill>
                        <a:effectLst/>
                        <a:latin typeface="Calibri"/>
                      </a:endParaRPr>
                    </a:p>
                  </a:txBody>
                  <a:tcPr marL="36000" marR="36000" marT="0" marB="0" anchor="b"/>
                </a:tc>
              </a:tr>
              <a:tr h="367009">
                <a:tc>
                  <a:txBody>
                    <a:bodyPr/>
                    <a:lstStyle/>
                    <a:p>
                      <a:pPr algn="l" fontAlgn="ctr"/>
                      <a:r>
                        <a:rPr lang="en-GB" sz="2000" u="none" strike="noStrike" dirty="0">
                          <a:effectLst/>
                        </a:rPr>
                        <a:t>Urban/Industrial</a:t>
                      </a:r>
                      <a:endParaRPr lang="en-GB" sz="2000" b="0" i="0" u="none" strike="noStrike" dirty="0">
                        <a:solidFill>
                          <a:srgbClr val="000000"/>
                        </a:solidFill>
                        <a:effectLst/>
                        <a:latin typeface="Calibri"/>
                      </a:endParaRPr>
                    </a:p>
                  </a:txBody>
                  <a:tcPr marL="36000" marR="36000" marT="0" marB="0" anchor="ctr">
                    <a:lnB w="57150" cap="flat" cmpd="sng" algn="ctr">
                      <a:solidFill>
                        <a:schemeClr val="tx1"/>
                      </a:solidFill>
                      <a:prstDash val="solid"/>
                      <a:round/>
                      <a:headEnd type="none" w="med" len="med"/>
                      <a:tailEnd type="none" w="med" len="med"/>
                    </a:lnB>
                  </a:tcPr>
                </a:tc>
                <a:tc>
                  <a:txBody>
                    <a:bodyPr/>
                    <a:lstStyle/>
                    <a:p>
                      <a:pPr algn="r" fontAlgn="b"/>
                      <a:r>
                        <a:rPr lang="en-GB" sz="2000" u="none" strike="noStrike" dirty="0">
                          <a:effectLst/>
                        </a:rPr>
                        <a:t>53.00</a:t>
                      </a:r>
                      <a:endParaRPr lang="en-GB" sz="2000" b="0" i="0" u="none" strike="noStrike" dirty="0">
                        <a:solidFill>
                          <a:srgbClr val="000000"/>
                        </a:solidFill>
                        <a:effectLst/>
                        <a:latin typeface="Calibri"/>
                      </a:endParaRPr>
                    </a:p>
                  </a:txBody>
                  <a:tcPr marL="36000" marR="36000" marT="0" marB="0" anchor="b">
                    <a:lnB w="57150" cap="flat" cmpd="sng" algn="ctr">
                      <a:solidFill>
                        <a:schemeClr val="tx1"/>
                      </a:solidFill>
                      <a:prstDash val="solid"/>
                      <a:round/>
                      <a:headEnd type="none" w="med" len="med"/>
                      <a:tailEnd type="none" w="med" len="med"/>
                    </a:lnB>
                  </a:tcPr>
                </a:tc>
                <a:tc>
                  <a:txBody>
                    <a:bodyPr/>
                    <a:lstStyle/>
                    <a:p>
                      <a:pPr algn="r" fontAlgn="b"/>
                      <a:r>
                        <a:rPr lang="en-GB" sz="2000" u="none" strike="noStrike" dirty="0">
                          <a:effectLst/>
                        </a:rPr>
                        <a:t>57.44</a:t>
                      </a:r>
                      <a:endParaRPr lang="en-GB" sz="2000" b="0" i="0" u="none" strike="noStrike" dirty="0">
                        <a:solidFill>
                          <a:srgbClr val="000000"/>
                        </a:solidFill>
                        <a:effectLst/>
                        <a:latin typeface="Calibri"/>
                      </a:endParaRPr>
                    </a:p>
                  </a:txBody>
                  <a:tcPr marL="36000" marR="36000" marT="0" marB="0" anchor="b">
                    <a:lnB w="57150" cap="flat" cmpd="sng" algn="ctr">
                      <a:solidFill>
                        <a:schemeClr val="tx1"/>
                      </a:solidFill>
                      <a:prstDash val="solid"/>
                      <a:round/>
                      <a:headEnd type="none" w="med" len="med"/>
                      <a:tailEnd type="none" w="med" len="med"/>
                    </a:lnB>
                  </a:tcPr>
                </a:tc>
              </a:tr>
              <a:tr h="367009">
                <a:tc>
                  <a:txBody>
                    <a:bodyPr/>
                    <a:lstStyle/>
                    <a:p>
                      <a:pPr algn="l" fontAlgn="ctr"/>
                      <a:r>
                        <a:rPr lang="en-GB" sz="2000" u="none" strike="noStrike" dirty="0">
                          <a:effectLst/>
                        </a:rPr>
                        <a:t>Total:</a:t>
                      </a:r>
                      <a:endParaRPr lang="en-GB" sz="2000" b="1" i="0" u="none" strike="noStrike" dirty="0">
                        <a:solidFill>
                          <a:srgbClr val="000000"/>
                        </a:solidFill>
                        <a:effectLst/>
                        <a:latin typeface="Calibri"/>
                      </a:endParaRPr>
                    </a:p>
                  </a:txBody>
                  <a:tcPr marL="36000" marR="36000" marT="0" marB="0" anchor="ctr">
                    <a:lnT w="57150" cap="flat" cmpd="sng" algn="ctr">
                      <a:solidFill>
                        <a:schemeClr val="tx1"/>
                      </a:solidFill>
                      <a:prstDash val="solid"/>
                      <a:round/>
                      <a:headEnd type="none" w="med" len="med"/>
                      <a:tailEnd type="none" w="med" len="med"/>
                    </a:lnT>
                  </a:tcPr>
                </a:tc>
                <a:tc>
                  <a:txBody>
                    <a:bodyPr/>
                    <a:lstStyle/>
                    <a:p>
                      <a:pPr algn="r" fontAlgn="b"/>
                      <a:r>
                        <a:rPr lang="en-GB" sz="2000" u="none" strike="noStrike" dirty="0" smtClean="0">
                          <a:effectLst/>
                        </a:rPr>
                        <a:t>161.29</a:t>
                      </a:r>
                      <a:endParaRPr lang="en-GB" sz="2000" b="1" i="0" u="none" strike="noStrike" dirty="0">
                        <a:solidFill>
                          <a:srgbClr val="000000"/>
                        </a:solidFill>
                        <a:effectLst/>
                        <a:latin typeface="Calibri"/>
                      </a:endParaRPr>
                    </a:p>
                  </a:txBody>
                  <a:tcPr marL="36000" marR="36000" marT="0" marB="0" anchor="b">
                    <a:lnT w="57150" cap="flat" cmpd="sng" algn="ctr">
                      <a:solidFill>
                        <a:schemeClr val="tx1"/>
                      </a:solidFill>
                      <a:prstDash val="solid"/>
                      <a:round/>
                      <a:headEnd type="none" w="med" len="med"/>
                      <a:tailEnd type="none" w="med" len="med"/>
                    </a:lnT>
                  </a:tcPr>
                </a:tc>
                <a:tc>
                  <a:txBody>
                    <a:bodyPr/>
                    <a:lstStyle/>
                    <a:p>
                      <a:pPr algn="r" fontAlgn="b"/>
                      <a:r>
                        <a:rPr lang="en-GB" sz="2000" u="none" strike="noStrike" dirty="0">
                          <a:effectLst/>
                        </a:rPr>
                        <a:t>191.24</a:t>
                      </a:r>
                      <a:endParaRPr lang="en-GB" sz="2000" b="1" i="0" u="none" strike="noStrike" dirty="0">
                        <a:solidFill>
                          <a:srgbClr val="000000"/>
                        </a:solidFill>
                        <a:effectLst/>
                        <a:latin typeface="Calibri"/>
                      </a:endParaRPr>
                    </a:p>
                  </a:txBody>
                  <a:tcPr marL="36000" marR="36000" marT="0" marB="0" anchor="b">
                    <a:lnT w="57150"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2243137" y="6270069"/>
            <a:ext cx="2599686" cy="338554"/>
          </a:xfrm>
          <a:prstGeom prst="rect">
            <a:avLst/>
          </a:prstGeom>
          <a:noFill/>
        </p:spPr>
        <p:txBody>
          <a:bodyPr wrap="none" rtlCol="0">
            <a:spAutoFit/>
          </a:bodyPr>
          <a:lstStyle/>
          <a:p>
            <a:r>
              <a:rPr lang="en-ZA" sz="1600" dirty="0">
                <a:solidFill>
                  <a:prstClr val="black"/>
                </a:solidFill>
              </a:rPr>
              <a:t>(Values in million m</a:t>
            </a:r>
            <a:r>
              <a:rPr lang="en-ZA" sz="1600" baseline="30000" dirty="0">
                <a:solidFill>
                  <a:prstClr val="black"/>
                </a:solidFill>
              </a:rPr>
              <a:t>3</a:t>
            </a:r>
            <a:r>
              <a:rPr lang="en-ZA" sz="1600" dirty="0">
                <a:solidFill>
                  <a:prstClr val="black"/>
                </a:solidFill>
              </a:rPr>
              <a:t>/annum)</a:t>
            </a:r>
            <a:endParaRPr lang="en-GB" sz="1600" dirty="0">
              <a:solidFill>
                <a:prstClr val="black"/>
              </a:solidFill>
            </a:endParaRPr>
          </a:p>
        </p:txBody>
      </p:sp>
    </p:spTree>
    <p:extLst>
      <p:ext uri="{BB962C8B-B14F-4D97-AF65-F5344CB8AC3E}">
        <p14:creationId xmlns:p14="http://schemas.microsoft.com/office/powerpoint/2010/main" val="486658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smtClean="0"/>
              <a:t>uMkhomazi</a:t>
            </a:r>
            <a:r>
              <a:rPr lang="en-ZA" dirty="0" smtClean="0"/>
              <a:t> </a:t>
            </a:r>
            <a:r>
              <a:rPr lang="en-ZA" dirty="0" smtClean="0"/>
              <a:t>River </a:t>
            </a:r>
            <a:r>
              <a:rPr lang="en-ZA" sz="3200" dirty="0" smtClean="0"/>
              <a:t>(1 of 2)</a:t>
            </a:r>
            <a:endParaRPr dirty="0" smtClean="0"/>
          </a:p>
        </p:txBody>
      </p:sp>
      <p:graphicFrame>
        <p:nvGraphicFramePr>
          <p:cNvPr id="3" name="Table 2"/>
          <p:cNvGraphicFramePr>
            <a:graphicFrameLocks noGrp="1"/>
          </p:cNvGraphicFramePr>
          <p:nvPr>
            <p:extLst>
              <p:ext uri="{D42A27DB-BD31-4B8C-83A1-F6EECF244321}">
                <p14:modId xmlns:p14="http://schemas.microsoft.com/office/powerpoint/2010/main" val="4137748961"/>
              </p:ext>
            </p:extLst>
          </p:nvPr>
        </p:nvGraphicFramePr>
        <p:xfrm>
          <a:off x="421481" y="852488"/>
          <a:ext cx="8301042" cy="3913065"/>
        </p:xfrm>
        <a:graphic>
          <a:graphicData uri="http://schemas.openxmlformats.org/drawingml/2006/table">
            <a:tbl>
              <a:tblPr>
                <a:tableStyleId>{5C22544A-7EE6-4342-B048-85BDC9FD1C3A}</a:tableStyleId>
              </a:tblPr>
              <a:tblGrid>
                <a:gridCol w="1271587"/>
                <a:gridCol w="1585913"/>
                <a:gridCol w="1107282"/>
                <a:gridCol w="914401"/>
                <a:gridCol w="1371602"/>
                <a:gridCol w="2050257"/>
              </a:tblGrid>
              <a:tr h="161066">
                <a:tc rowSpan="2">
                  <a:txBody>
                    <a:bodyPr/>
                    <a:lstStyle/>
                    <a:p>
                      <a:pPr algn="ctr" fontAlgn="ctr"/>
                      <a:r>
                        <a:rPr lang="en-GB" sz="1800" u="none" strike="noStrike" dirty="0" smtClean="0">
                          <a:effectLst/>
                        </a:rPr>
                        <a:t>Scenarios</a:t>
                      </a:r>
                    </a:p>
                    <a:p>
                      <a:pPr algn="ctr" fontAlgn="ctr"/>
                      <a:r>
                        <a:rPr lang="en-ZA" sz="1800" b="1" i="0" u="none" strike="noStrike" dirty="0" smtClean="0">
                          <a:solidFill>
                            <a:srgbClr val="000000"/>
                          </a:solidFill>
                          <a:effectLst/>
                          <a:latin typeface="Calibri"/>
                        </a:rPr>
                        <a:t>(MK)</a:t>
                      </a:r>
                      <a:endParaRPr lang="en-GB" sz="1800" b="1" i="0" u="none" strike="noStrike" dirty="0">
                        <a:solidFill>
                          <a:srgbClr val="000000"/>
                        </a:solidFill>
                        <a:effectLst/>
                        <a:latin typeface="Calibri"/>
                      </a:endParaRPr>
                    </a:p>
                  </a:txBody>
                  <a:tcPr marL="8053" marR="8053" marT="8053" marB="0" anchor="ctr"/>
                </a:tc>
                <a:tc gridSpan="5">
                  <a:txBody>
                    <a:bodyPr/>
                    <a:lstStyle/>
                    <a:p>
                      <a:pPr algn="ctr" fontAlgn="ctr"/>
                      <a:r>
                        <a:rPr lang="en-GB" sz="1600" u="none" strike="noStrike" dirty="0" smtClean="0">
                          <a:effectLst/>
                        </a:rPr>
                        <a:t>Scenario Variables</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81172">
                <a:tc vMerge="1">
                  <a:txBody>
                    <a:bodyPr/>
                    <a:lstStyle/>
                    <a:p>
                      <a:endParaRPr lang="en-GB"/>
                    </a:p>
                  </a:txBody>
                  <a:tcPr/>
                </a:tc>
                <a:tc>
                  <a:txBody>
                    <a:bodyPr/>
                    <a:lstStyle/>
                    <a:p>
                      <a:pPr algn="ctr" fontAlgn="ctr"/>
                      <a:r>
                        <a:rPr lang="en-ZA" sz="1600" u="none" strike="noStrike" dirty="0">
                          <a:effectLst/>
                        </a:rPr>
                        <a:t>Ultimate Development </a:t>
                      </a:r>
                      <a:r>
                        <a:rPr lang="en-ZA" sz="1600" u="none" strike="noStrike" dirty="0" smtClean="0">
                          <a:effectLst/>
                        </a:rPr>
                        <a:t>(</a:t>
                      </a:r>
                      <a:r>
                        <a:rPr lang="en-ZA" sz="1600" u="none" strike="noStrike" dirty="0">
                          <a:effectLst/>
                        </a:rPr>
                        <a:t>2040)</a:t>
                      </a:r>
                      <a:endParaRPr lang="en-ZA" sz="1600" b="1" i="0" u="none" strike="noStrike" dirty="0">
                        <a:solidFill>
                          <a:srgbClr val="000000"/>
                        </a:solidFill>
                        <a:effectLst/>
                        <a:latin typeface="Arial"/>
                      </a:endParaRPr>
                    </a:p>
                  </a:txBody>
                  <a:tcPr marL="8053" marR="8053" marT="8053" marB="0" anchor="ctr"/>
                </a:tc>
                <a:tc gridSpan="2">
                  <a:txBody>
                    <a:bodyPr/>
                    <a:lstStyle/>
                    <a:p>
                      <a:pPr algn="ctr" fontAlgn="ctr"/>
                      <a:r>
                        <a:rPr lang="en-GB" sz="1600" u="none" strike="noStrike" dirty="0">
                          <a:effectLst/>
                        </a:rPr>
                        <a:t>EWR</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a:txBody>
                    <a:bodyPr/>
                    <a:lstStyle/>
                    <a:p>
                      <a:pPr algn="ctr" fontAlgn="ctr"/>
                      <a:r>
                        <a:rPr lang="en-GB" sz="1600" u="none" strike="noStrike" dirty="0" smtClean="0">
                          <a:effectLst/>
                        </a:rPr>
                        <a:t>Smithfield Dam</a:t>
                      </a:r>
                      <a:endParaRPr lang="en-GB"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a:effectLst/>
                        </a:rPr>
                        <a:t>Ngwadini OCD</a:t>
                      </a:r>
                      <a:endParaRPr lang="en-GB" sz="1600" b="1" i="0" u="none" strike="noStrike">
                        <a:solidFill>
                          <a:srgbClr val="000000"/>
                        </a:solidFill>
                        <a:effectLst/>
                        <a:latin typeface="Arial"/>
                      </a:endParaRPr>
                    </a:p>
                  </a:txBody>
                  <a:tcPr marL="8053" marR="8053" marT="8053" marB="0" anchor="ctr"/>
                </a:tc>
              </a:tr>
              <a:tr h="360000">
                <a:tc>
                  <a:txBody>
                    <a:bodyPr/>
                    <a:lstStyle/>
                    <a:p>
                      <a:pPr algn="ctr" fontAlgn="b"/>
                      <a:r>
                        <a:rPr lang="en-GB" sz="1800" u="none" strike="noStrike" dirty="0" smtClean="0">
                          <a:effectLst/>
                        </a:rPr>
                        <a:t>1</a:t>
                      </a:r>
                      <a:endParaRPr lang="en-GB" sz="1800" b="0" i="0" u="none" strike="noStrike" dirty="0">
                        <a:solidFill>
                          <a:srgbClr val="000000"/>
                        </a:solidFill>
                        <a:effectLst/>
                        <a:latin typeface="Calibri"/>
                      </a:endParaRPr>
                    </a:p>
                  </a:txBody>
                  <a:tcPr marL="8053" marR="8053" marT="8053" marB="0" anchor="b"/>
                </a:tc>
                <a:tc>
                  <a:txBody>
                    <a:bodyPr/>
                    <a:lstStyle/>
                    <a:p>
                      <a:pPr algn="ctr" fontAlgn="b"/>
                      <a:r>
                        <a:rPr lang="en-GB" sz="1800" u="none" strike="noStrike" dirty="0">
                          <a:effectLst/>
                        </a:rPr>
                        <a:t>No </a:t>
                      </a:r>
                      <a:endParaRPr lang="en-GB" sz="1800" b="0" i="0" u="none" strike="noStrike" dirty="0">
                        <a:solidFill>
                          <a:srgbClr val="000000"/>
                        </a:solidFill>
                        <a:effectLst/>
                        <a:latin typeface="Calibri"/>
                      </a:endParaRPr>
                    </a:p>
                  </a:txBody>
                  <a:tcPr marL="8053" marR="8053" marT="8053" marB="0" anchor="b"/>
                </a:tc>
                <a:tc gridSpan="2">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hMerge="1">
                  <a:txBody>
                    <a:bodyPr/>
                    <a:lstStyle/>
                    <a:p>
                      <a:endParaRPr lang="en-GB"/>
                    </a:p>
                  </a:txBody>
                  <a:tcPr/>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r>
              <a:tr h="360000">
                <a:tc>
                  <a:txBody>
                    <a:bodyPr/>
                    <a:lstStyle/>
                    <a:p>
                      <a:pPr algn="ctr" fontAlgn="t"/>
                      <a:r>
                        <a:rPr lang="en-GB" sz="1800" u="none" strike="noStrike" dirty="0" smtClean="0">
                          <a:effectLst/>
                        </a:rPr>
                        <a:t>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gridSpan="2">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hMerge="1">
                  <a:txBody>
                    <a:bodyPr/>
                    <a:lstStyle/>
                    <a:p>
                      <a:endParaRPr lang="en-GB"/>
                    </a:p>
                  </a:txBody>
                  <a:tcPr/>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smtClean="0">
                          <a:effectLst/>
                        </a:rPr>
                        <a:t>Yes *</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algn="l" fontAlgn="t"/>
                      <a:r>
                        <a:rPr lang="en-GB" sz="1800" u="none" strike="noStrike" dirty="0" smtClean="0">
                          <a:effectLst/>
                        </a:rPr>
                        <a:t>(EWR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bl>
          </a:graphicData>
        </a:graphic>
      </p:graphicFrame>
      <p:sp>
        <p:nvSpPr>
          <p:cNvPr id="8" name="TextBox 7"/>
          <p:cNvSpPr txBox="1"/>
          <p:nvPr/>
        </p:nvSpPr>
        <p:spPr>
          <a:xfrm>
            <a:off x="493485" y="4855151"/>
            <a:ext cx="8650515" cy="238526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sz="1700" dirty="0">
                <a:solidFill>
                  <a:prstClr val="black"/>
                </a:solidFill>
              </a:rPr>
              <a:t>*  River abstraction to </a:t>
            </a:r>
            <a:r>
              <a:rPr lang="en-ZA" sz="1700" dirty="0" err="1">
                <a:solidFill>
                  <a:prstClr val="black"/>
                </a:solidFill>
              </a:rPr>
              <a:t>Ngwadini</a:t>
            </a:r>
            <a:r>
              <a:rPr lang="en-ZA" sz="1700" dirty="0">
                <a:solidFill>
                  <a:prstClr val="black"/>
                </a:solidFill>
              </a:rPr>
              <a:t> Dam not supported by Smithfield Dam, abstract HFY.</a:t>
            </a:r>
          </a:p>
          <a:p>
            <a:pPr marL="285750" indent="-285750">
              <a:spcAft>
                <a:spcPts val="600"/>
              </a:spcAft>
              <a:buFont typeface="Arial" panose="020B0604020202020204" pitchFamily="34" charset="0"/>
              <a:buChar char="•"/>
            </a:pPr>
            <a:r>
              <a:rPr lang="en-ZA" sz="1700" dirty="0">
                <a:solidFill>
                  <a:prstClr val="black"/>
                </a:solidFill>
              </a:rPr>
              <a:t>“(EWR 2)” = Releases made from Smithfield Dam based on EWR site 2 requirements.</a:t>
            </a:r>
          </a:p>
          <a:p>
            <a:pPr marL="285750" indent="-285750">
              <a:spcAft>
                <a:spcPts val="600"/>
              </a:spcAft>
              <a:buFont typeface="Arial" panose="020B0604020202020204" pitchFamily="34" charset="0"/>
              <a:buChar char="•"/>
            </a:pPr>
            <a:r>
              <a:rPr lang="en-ZA" sz="1700" dirty="0">
                <a:solidFill>
                  <a:prstClr val="black"/>
                </a:solidFill>
              </a:rPr>
              <a:t>“(EWR 3)” = Releases made from Smithfield Dam based on EWR site 3 requirements.</a:t>
            </a:r>
          </a:p>
          <a:p>
            <a:pPr marL="285750" indent="-285750">
              <a:spcAft>
                <a:spcPts val="600"/>
              </a:spcAft>
              <a:buFont typeface="Arial" panose="020B0604020202020204" pitchFamily="34" charset="0"/>
              <a:buChar char="•"/>
            </a:pPr>
            <a:r>
              <a:rPr lang="en-ZA" sz="1700" dirty="0">
                <a:solidFill>
                  <a:prstClr val="black"/>
                </a:solidFill>
              </a:rPr>
              <a:t>Scenario 2x, 3x and 4x, releases are made for d/s users from Smithfield Dam with 10% losses.</a:t>
            </a:r>
          </a:p>
          <a:p>
            <a:pPr marL="271463" indent="-271463">
              <a:spcAft>
                <a:spcPts val="600"/>
              </a:spcAft>
            </a:pPr>
            <a:r>
              <a:rPr lang="en-ZA" sz="1700" dirty="0">
                <a:solidFill>
                  <a:prstClr val="black"/>
                </a:solidFill>
              </a:rPr>
              <a:t>	Mainstream irrigation maintained a present reliability of supply.</a:t>
            </a:r>
          </a:p>
          <a:p>
            <a:pPr marL="271463" indent="-271463">
              <a:spcAft>
                <a:spcPts val="600"/>
              </a:spcAft>
            </a:pPr>
            <a:endParaRPr lang="en-ZA" sz="1700" dirty="0">
              <a:solidFill>
                <a:prstClr val="black"/>
              </a:solidFill>
            </a:endParaRPr>
          </a:p>
          <a:p>
            <a:pPr marL="285750" indent="-285750">
              <a:spcAft>
                <a:spcPts val="600"/>
              </a:spcAft>
              <a:buFont typeface="Arial" panose="020B0604020202020204" pitchFamily="34" charset="0"/>
              <a:buChar char="•"/>
            </a:pPr>
            <a:endParaRPr lang="en-ZA" sz="1700" dirty="0">
              <a:solidFill>
                <a:prstClr val="black"/>
              </a:solidFill>
            </a:endParaRPr>
          </a:p>
        </p:txBody>
      </p:sp>
    </p:spTree>
    <p:extLst>
      <p:ext uri="{BB962C8B-B14F-4D97-AF65-F5344CB8AC3E}">
        <p14:creationId xmlns:p14="http://schemas.microsoft.com/office/powerpoint/2010/main" val="360059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smtClean="0"/>
              <a:t>uMkhomazi</a:t>
            </a:r>
            <a:r>
              <a:rPr lang="en-ZA" dirty="0" smtClean="0"/>
              <a:t> River </a:t>
            </a:r>
            <a:r>
              <a:rPr lang="en-ZA" sz="3200" dirty="0" smtClean="0"/>
              <a:t>(2 of 2)</a:t>
            </a:r>
            <a:endParaRPr dirty="0" smtClean="0"/>
          </a:p>
        </p:txBody>
      </p:sp>
      <p:graphicFrame>
        <p:nvGraphicFramePr>
          <p:cNvPr id="3" name="Table 2"/>
          <p:cNvGraphicFramePr>
            <a:graphicFrameLocks noGrp="1"/>
          </p:cNvGraphicFramePr>
          <p:nvPr>
            <p:extLst>
              <p:ext uri="{D42A27DB-BD31-4B8C-83A1-F6EECF244321}">
                <p14:modId xmlns:p14="http://schemas.microsoft.com/office/powerpoint/2010/main" val="2043732005"/>
              </p:ext>
            </p:extLst>
          </p:nvPr>
        </p:nvGraphicFramePr>
        <p:xfrm>
          <a:off x="421481" y="852488"/>
          <a:ext cx="8301038" cy="2039730"/>
        </p:xfrm>
        <a:graphic>
          <a:graphicData uri="http://schemas.openxmlformats.org/drawingml/2006/table">
            <a:tbl>
              <a:tblPr>
                <a:tableStyleId>{5C22544A-7EE6-4342-B048-85BDC9FD1C3A}</a:tableStyleId>
              </a:tblPr>
              <a:tblGrid>
                <a:gridCol w="1271587"/>
                <a:gridCol w="1585913"/>
                <a:gridCol w="1827913"/>
                <a:gridCol w="1168953"/>
                <a:gridCol w="2446672"/>
              </a:tblGrid>
              <a:tr h="161066">
                <a:tc rowSpan="2">
                  <a:txBody>
                    <a:bodyPr/>
                    <a:lstStyle/>
                    <a:p>
                      <a:pPr algn="ctr" fontAlgn="ctr"/>
                      <a:r>
                        <a:rPr lang="en-GB" sz="1800" u="none" strike="noStrike" dirty="0" smtClean="0">
                          <a:effectLst/>
                        </a:rPr>
                        <a:t>Scenarios</a:t>
                      </a:r>
                    </a:p>
                    <a:p>
                      <a:pPr algn="ctr" fontAlgn="ctr"/>
                      <a:r>
                        <a:rPr lang="en-ZA" sz="1800" b="1" i="0" u="none" strike="noStrike" dirty="0" smtClean="0">
                          <a:solidFill>
                            <a:srgbClr val="000000"/>
                          </a:solidFill>
                          <a:effectLst/>
                          <a:latin typeface="Calibri"/>
                        </a:rPr>
                        <a:t>(MK)</a:t>
                      </a:r>
                      <a:endParaRPr lang="en-GB" sz="1800" b="1" i="0" u="none" strike="noStrike" dirty="0">
                        <a:solidFill>
                          <a:srgbClr val="000000"/>
                        </a:solidFill>
                        <a:effectLst/>
                        <a:latin typeface="Calibri"/>
                      </a:endParaRPr>
                    </a:p>
                  </a:txBody>
                  <a:tcPr marL="8053" marR="8053" marT="8053" marB="0" anchor="ctr"/>
                </a:tc>
                <a:tc gridSpan="4">
                  <a:txBody>
                    <a:bodyPr/>
                    <a:lstStyle/>
                    <a:p>
                      <a:pPr algn="ctr" fontAlgn="ctr"/>
                      <a:r>
                        <a:rPr lang="en-GB" sz="1600" u="none" strike="noStrike" dirty="0" smtClean="0">
                          <a:effectLst/>
                        </a:rPr>
                        <a:t>Scenario Variables</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hMerge="1">
                  <a:txBody>
                    <a:bodyPr/>
                    <a:lstStyle/>
                    <a:p>
                      <a:endParaRPr lang="en-GB"/>
                    </a:p>
                  </a:txBody>
                  <a:tcPr/>
                </a:tc>
                <a:tc hMerge="1">
                  <a:txBody>
                    <a:bodyPr/>
                    <a:lstStyle/>
                    <a:p>
                      <a:endParaRPr lang="en-GB"/>
                    </a:p>
                  </a:txBody>
                  <a:tcPr/>
                </a:tc>
              </a:tr>
              <a:tr h="781172">
                <a:tc vMerge="1">
                  <a:txBody>
                    <a:bodyPr/>
                    <a:lstStyle/>
                    <a:p>
                      <a:endParaRPr lang="en-GB"/>
                    </a:p>
                  </a:txBody>
                  <a:tcPr/>
                </a:tc>
                <a:tc>
                  <a:txBody>
                    <a:bodyPr/>
                    <a:lstStyle/>
                    <a:p>
                      <a:pPr algn="ctr" fontAlgn="ctr"/>
                      <a:r>
                        <a:rPr lang="en-ZA" sz="1600" u="none" strike="noStrike" dirty="0">
                          <a:effectLst/>
                        </a:rPr>
                        <a:t>Ultimate Development </a:t>
                      </a:r>
                      <a:r>
                        <a:rPr lang="en-ZA" sz="1600" u="none" strike="noStrike" dirty="0" smtClean="0">
                          <a:effectLst/>
                        </a:rPr>
                        <a:t>(</a:t>
                      </a:r>
                      <a:r>
                        <a:rPr lang="en-ZA" sz="1600" u="none" strike="noStrike" dirty="0">
                          <a:effectLst/>
                        </a:rPr>
                        <a:t>2040)</a:t>
                      </a:r>
                      <a:endParaRPr lang="en-ZA"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dirty="0">
                          <a:effectLst/>
                        </a:rPr>
                        <a:t>EWR</a:t>
                      </a:r>
                      <a:endParaRPr lang="en-GB"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dirty="0" smtClean="0">
                          <a:effectLst/>
                        </a:rPr>
                        <a:t>Smithfield Dam</a:t>
                      </a:r>
                      <a:endParaRPr lang="en-GB"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a:effectLst/>
                        </a:rPr>
                        <a:t>Ngwadini OCD</a:t>
                      </a:r>
                      <a:endParaRPr lang="en-GB" sz="1600" b="1" i="0" u="none" strike="noStrike">
                        <a:solidFill>
                          <a:srgbClr val="000000"/>
                        </a:solidFill>
                        <a:effectLst/>
                        <a:latin typeface="Arial"/>
                      </a:endParaRPr>
                    </a:p>
                  </a:txBody>
                  <a:tcPr marL="8053" marR="8053" marT="8053" marB="0" anchor="ctr"/>
                </a:tc>
              </a:tr>
              <a:tr h="354346">
                <a:tc>
                  <a:txBody>
                    <a:bodyPr/>
                    <a:lstStyle/>
                    <a:p>
                      <a:pPr algn="ctr" fontAlgn="t"/>
                      <a:r>
                        <a:rPr lang="en-GB" sz="1800" u="none" strike="noStrike" dirty="0" smtClean="0">
                          <a:effectLst/>
                        </a:rPr>
                        <a:t>4</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 (with support)</a:t>
                      </a:r>
                      <a:endParaRPr lang="en-GB" sz="1800" b="0" i="0" u="none" strike="noStrike">
                        <a:solidFill>
                          <a:srgbClr val="000000"/>
                        </a:solidFill>
                        <a:effectLst/>
                        <a:latin typeface="Calibri"/>
                      </a:endParaRPr>
                    </a:p>
                  </a:txBody>
                  <a:tcPr marL="8053" marR="8053" marT="8053" marB="0"/>
                </a:tc>
              </a:tr>
              <a:tr h="322133">
                <a:tc>
                  <a:txBody>
                    <a:bodyPr/>
                    <a:lstStyle/>
                    <a:p>
                      <a:pPr algn="ctr" fontAlgn="t"/>
                      <a:r>
                        <a:rPr lang="en-GB" sz="1800" u="none" strike="noStrike" dirty="0" smtClean="0">
                          <a:effectLst/>
                        </a:rPr>
                        <a:t>41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tot (EWR </a:t>
                      </a:r>
                      <a:r>
                        <a:rPr lang="en-GB" sz="1800" u="none" strike="noStrike" dirty="0" smtClean="0">
                          <a:effectLst/>
                        </a:rPr>
                        <a:t>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r h="330186">
                <a:tc>
                  <a:txBody>
                    <a:bodyPr/>
                    <a:lstStyle/>
                    <a:p>
                      <a:pPr algn="ctr" fontAlgn="t"/>
                      <a:r>
                        <a:rPr lang="en-GB" sz="1800" u="none" strike="noStrike" dirty="0" smtClean="0">
                          <a:effectLst/>
                        </a:rPr>
                        <a:t>42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low (EWR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bl>
          </a:graphicData>
        </a:graphic>
      </p:graphicFrame>
      <p:sp>
        <p:nvSpPr>
          <p:cNvPr id="8" name="TextBox 7"/>
          <p:cNvSpPr txBox="1"/>
          <p:nvPr/>
        </p:nvSpPr>
        <p:spPr>
          <a:xfrm>
            <a:off x="450621" y="2897477"/>
            <a:ext cx="8650515" cy="3924151"/>
          </a:xfrm>
          <a:prstGeom prst="rect">
            <a:avLst/>
          </a:prstGeom>
          <a:noFill/>
        </p:spPr>
        <p:txBody>
          <a:bodyPr wrap="square" rtlCol="0">
            <a:spAutoFit/>
          </a:bodyPr>
          <a:lstStyle/>
          <a:p>
            <a:r>
              <a:rPr lang="en-ZA" sz="1700" dirty="0">
                <a:solidFill>
                  <a:prstClr val="black"/>
                </a:solidFill>
              </a:rPr>
              <a:t>Notes:</a:t>
            </a:r>
          </a:p>
          <a:p>
            <a:pPr marL="285750" indent="-285750">
              <a:spcAft>
                <a:spcPts val="600"/>
              </a:spcAft>
              <a:buFont typeface="Arial" panose="020B0604020202020204" pitchFamily="34" charset="0"/>
              <a:buChar char="•"/>
            </a:pPr>
            <a:r>
              <a:rPr lang="en-ZA" sz="1700" dirty="0">
                <a:solidFill>
                  <a:prstClr val="black"/>
                </a:solidFill>
              </a:rPr>
              <a:t>“(EWR 2)” = Releases made from Smithfield Dam based on EWR site 2 requirements.</a:t>
            </a:r>
          </a:p>
          <a:p>
            <a:pPr marL="285750" indent="-285750">
              <a:spcAft>
                <a:spcPts val="600"/>
              </a:spcAft>
              <a:buFont typeface="Arial" panose="020B0604020202020204" pitchFamily="34" charset="0"/>
              <a:buChar char="•"/>
            </a:pPr>
            <a:r>
              <a:rPr lang="en-ZA" sz="1700" dirty="0">
                <a:solidFill>
                  <a:prstClr val="black"/>
                </a:solidFill>
              </a:rPr>
              <a:t>“with support” = </a:t>
            </a:r>
            <a:r>
              <a:rPr lang="en-ZA" sz="1700" dirty="0" err="1">
                <a:solidFill>
                  <a:prstClr val="black"/>
                </a:solidFill>
              </a:rPr>
              <a:t>Ngwadini</a:t>
            </a:r>
            <a:r>
              <a:rPr lang="en-ZA" sz="1700" dirty="0">
                <a:solidFill>
                  <a:prstClr val="black"/>
                </a:solidFill>
              </a:rPr>
              <a:t> Dam supported from Smithfield Dam to supply 54.8 million m</a:t>
            </a:r>
            <a:r>
              <a:rPr lang="en-ZA" sz="1700" baseline="30000" dirty="0">
                <a:solidFill>
                  <a:prstClr val="black"/>
                </a:solidFill>
              </a:rPr>
              <a:t>3</a:t>
            </a:r>
            <a:r>
              <a:rPr lang="en-ZA" sz="1700" dirty="0">
                <a:solidFill>
                  <a:prstClr val="black"/>
                </a:solidFill>
              </a:rPr>
              <a:t>/a.</a:t>
            </a:r>
          </a:p>
          <a:p>
            <a:pPr marL="285750" indent="-285750">
              <a:spcAft>
                <a:spcPts val="600"/>
              </a:spcAft>
              <a:buFont typeface="Arial" panose="020B0604020202020204" pitchFamily="34" charset="0"/>
              <a:buChar char="•"/>
            </a:pPr>
            <a:r>
              <a:rPr lang="en-ZA" sz="1700" dirty="0">
                <a:solidFill>
                  <a:prstClr val="black"/>
                </a:solidFill>
              </a:rPr>
              <a:t> Scenario 4x, EWR requirements maintained  in river reach d/s of offtake to </a:t>
            </a:r>
            <a:r>
              <a:rPr lang="en-ZA" sz="1700" dirty="0" err="1">
                <a:solidFill>
                  <a:prstClr val="black"/>
                </a:solidFill>
              </a:rPr>
              <a:t>Ngwadini</a:t>
            </a:r>
            <a:r>
              <a:rPr lang="en-ZA" sz="1700" dirty="0">
                <a:solidFill>
                  <a:prstClr val="black"/>
                </a:solidFill>
              </a:rPr>
              <a:t> Dam.</a:t>
            </a:r>
          </a:p>
          <a:p>
            <a:pPr>
              <a:spcAft>
                <a:spcPts val="600"/>
              </a:spcAft>
            </a:pPr>
            <a:r>
              <a:rPr lang="en-ZA" sz="1700" dirty="0">
                <a:solidFill>
                  <a:prstClr val="black"/>
                </a:solidFill>
              </a:rPr>
              <a:t>General notes:</a:t>
            </a:r>
          </a:p>
          <a:p>
            <a:pPr marL="285750" indent="-285750">
              <a:spcAft>
                <a:spcPts val="600"/>
              </a:spcAft>
              <a:buFont typeface="Arial" panose="020B0604020202020204" pitchFamily="34" charset="0"/>
              <a:buChar char="•"/>
            </a:pPr>
            <a:r>
              <a:rPr lang="en-ZA" sz="1700" dirty="0">
                <a:solidFill>
                  <a:prstClr val="black"/>
                </a:solidFill>
              </a:rPr>
              <a:t>Sappi SAICCOR is supplied with EWR releases.</a:t>
            </a:r>
          </a:p>
          <a:p>
            <a:pPr marL="285750" indent="-285750">
              <a:spcAft>
                <a:spcPts val="600"/>
              </a:spcAft>
              <a:buFont typeface="Arial" panose="020B0604020202020204" pitchFamily="34" charset="0"/>
              <a:buChar char="•"/>
            </a:pPr>
            <a:r>
              <a:rPr lang="en-ZA" sz="1700" dirty="0">
                <a:solidFill>
                  <a:prstClr val="black"/>
                </a:solidFill>
              </a:rPr>
              <a:t>All scenarios maintain a minimum flow  of 1 m</a:t>
            </a:r>
            <a:r>
              <a:rPr lang="en-ZA" sz="1700" baseline="30000" dirty="0">
                <a:solidFill>
                  <a:prstClr val="black"/>
                </a:solidFill>
              </a:rPr>
              <a:t>3</a:t>
            </a:r>
            <a:r>
              <a:rPr lang="en-ZA" sz="1700" dirty="0">
                <a:solidFill>
                  <a:prstClr val="black"/>
                </a:solidFill>
              </a:rPr>
              <a:t>/s into the estuary.</a:t>
            </a:r>
          </a:p>
          <a:p>
            <a:pPr marL="285750" indent="-285750">
              <a:spcAft>
                <a:spcPts val="600"/>
              </a:spcAft>
              <a:buFont typeface="Arial" panose="020B0604020202020204" pitchFamily="34" charset="0"/>
              <a:buChar char="•"/>
            </a:pPr>
            <a:r>
              <a:rPr lang="en-ZA" sz="1700" dirty="0">
                <a:solidFill>
                  <a:prstClr val="black"/>
                </a:solidFill>
              </a:rPr>
              <a:t>“REC total” = Total EWR to meet REC requirements released from proposed </a:t>
            </a:r>
            <a:r>
              <a:rPr lang="en-ZA" sz="1700" dirty="0" err="1">
                <a:solidFill>
                  <a:prstClr val="black"/>
                </a:solidFill>
              </a:rPr>
              <a:t>IsiThundu</a:t>
            </a:r>
            <a:r>
              <a:rPr lang="en-ZA" sz="1700" dirty="0">
                <a:solidFill>
                  <a:prstClr val="black"/>
                </a:solidFill>
              </a:rPr>
              <a:t> Dam.</a:t>
            </a:r>
          </a:p>
          <a:p>
            <a:pPr marL="285750" indent="-285750">
              <a:spcAft>
                <a:spcPts val="600"/>
              </a:spcAft>
              <a:buFont typeface="Arial" panose="020B0604020202020204" pitchFamily="34" charset="0"/>
              <a:buChar char="•"/>
            </a:pPr>
            <a:r>
              <a:rPr lang="en-ZA" sz="1700" dirty="0">
                <a:solidFill>
                  <a:prstClr val="black"/>
                </a:solidFill>
              </a:rPr>
              <a:t>“REC low”= Only release low flow component of REC. </a:t>
            </a:r>
          </a:p>
          <a:p>
            <a:pPr marL="285750" indent="-285750">
              <a:spcAft>
                <a:spcPts val="600"/>
              </a:spcAft>
              <a:buFont typeface="Arial" panose="020B0604020202020204" pitchFamily="34" charset="0"/>
              <a:buChar char="•"/>
            </a:pPr>
            <a:r>
              <a:rPr lang="en-ZA" sz="1700" dirty="0">
                <a:solidFill>
                  <a:prstClr val="black"/>
                </a:solidFill>
              </a:rPr>
              <a:t>“REC low+” = Release low flow component of REC and Total Flows for January, February and March.</a:t>
            </a:r>
          </a:p>
          <a:p>
            <a:pPr marL="285750" indent="-285750">
              <a:spcAft>
                <a:spcPts val="600"/>
              </a:spcAft>
              <a:buFont typeface="Arial" panose="020B0604020202020204" pitchFamily="34" charset="0"/>
              <a:buChar char="•"/>
            </a:pPr>
            <a:endParaRPr lang="en-GB" sz="1700" dirty="0">
              <a:solidFill>
                <a:prstClr val="black"/>
              </a:solidFill>
            </a:endParaRPr>
          </a:p>
        </p:txBody>
      </p:sp>
    </p:spTree>
    <p:extLst>
      <p:ext uri="{BB962C8B-B14F-4D97-AF65-F5344CB8AC3E}">
        <p14:creationId xmlns:p14="http://schemas.microsoft.com/office/powerpoint/2010/main" val="377675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sz="3600" dirty="0"/>
              <a:t>Water available from future developments</a:t>
            </a:r>
            <a:endParaRPr sz="3600" dirty="0" smtClean="0"/>
          </a:p>
        </p:txBody>
      </p:sp>
      <p:graphicFrame>
        <p:nvGraphicFramePr>
          <p:cNvPr id="3" name="Table 2"/>
          <p:cNvGraphicFramePr>
            <a:graphicFrameLocks noGrp="1"/>
          </p:cNvGraphicFramePr>
          <p:nvPr>
            <p:extLst>
              <p:ext uri="{D42A27DB-BD31-4B8C-83A1-F6EECF244321}">
                <p14:modId xmlns:p14="http://schemas.microsoft.com/office/powerpoint/2010/main" val="733480197"/>
              </p:ext>
            </p:extLst>
          </p:nvPr>
        </p:nvGraphicFramePr>
        <p:xfrm>
          <a:off x="314325" y="852489"/>
          <a:ext cx="8722170" cy="5858065"/>
        </p:xfrm>
        <a:graphic>
          <a:graphicData uri="http://schemas.openxmlformats.org/drawingml/2006/table">
            <a:tbl>
              <a:tblPr>
                <a:tableStyleId>{5C22544A-7EE6-4342-B048-85BDC9FD1C3A}</a:tableStyleId>
              </a:tblPr>
              <a:tblGrid>
                <a:gridCol w="939687"/>
                <a:gridCol w="1385460"/>
                <a:gridCol w="1140440"/>
                <a:gridCol w="1152128"/>
                <a:gridCol w="1043905"/>
                <a:gridCol w="1704415"/>
                <a:gridCol w="1356135"/>
              </a:tblGrid>
              <a:tr h="327401">
                <a:tc rowSpan="2">
                  <a:txBody>
                    <a:bodyPr/>
                    <a:lstStyle/>
                    <a:p>
                      <a:pPr algn="ctr" fontAlgn="ctr"/>
                      <a:r>
                        <a:rPr lang="en-GB" sz="1600" b="1" u="none" strike="noStrike" dirty="0" smtClean="0">
                          <a:effectLst/>
                          <a:latin typeface="+mn-lt"/>
                        </a:rPr>
                        <a:t>Scenarios</a:t>
                      </a:r>
                    </a:p>
                    <a:p>
                      <a:pPr algn="ctr" fontAlgn="ctr"/>
                      <a:r>
                        <a:rPr lang="en-ZA" sz="1600" b="1" i="0" u="none" strike="noStrike" dirty="0" smtClean="0">
                          <a:solidFill>
                            <a:srgbClr val="000000"/>
                          </a:solidFill>
                          <a:effectLst/>
                          <a:latin typeface="+mn-lt"/>
                        </a:rPr>
                        <a:t>(MK)</a:t>
                      </a:r>
                      <a:endParaRPr lang="en-GB" sz="1600" b="1" i="0" u="none" strike="noStrike" dirty="0">
                        <a:solidFill>
                          <a:srgbClr val="000000"/>
                        </a:solidFill>
                        <a:effectLst/>
                        <a:latin typeface="+mn-lt"/>
                      </a:endParaRPr>
                    </a:p>
                  </a:txBody>
                  <a:tcPr marL="8053" marR="8053" marT="8053" marB="0" anchor="ctr"/>
                </a:tc>
                <a:tc gridSpan="5">
                  <a:txBody>
                    <a:bodyPr/>
                    <a:lstStyle/>
                    <a:p>
                      <a:pPr algn="ctr" fontAlgn="ctr"/>
                      <a:r>
                        <a:rPr lang="en-GB" sz="2400" b="1" u="none" strike="noStrike" dirty="0" smtClean="0">
                          <a:effectLst/>
                          <a:latin typeface="+mn-lt"/>
                        </a:rPr>
                        <a:t>Scenario Variables</a:t>
                      </a:r>
                      <a:endParaRPr lang="en-GB" sz="2400" b="1" i="0" u="none" strike="noStrike" dirty="0">
                        <a:solidFill>
                          <a:srgbClr val="000000"/>
                        </a:solidFill>
                        <a:effectLst/>
                        <a:latin typeface="+mn-lt"/>
                      </a:endParaRPr>
                    </a:p>
                  </a:txBody>
                  <a:tcPr marL="8053" marR="8053" marT="805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endParaRPr lang="en-GB" sz="1600" b="1" i="0" u="none" strike="noStrike" dirty="0">
                        <a:solidFill>
                          <a:srgbClr val="000000"/>
                        </a:solidFill>
                        <a:effectLst/>
                        <a:latin typeface="+mn-lt"/>
                      </a:endParaRPr>
                    </a:p>
                  </a:txBody>
                  <a:tcPr marL="8053" marR="8053" marT="8053" marB="0" anchor="ctr"/>
                </a:tc>
              </a:tr>
              <a:tr h="647748">
                <a:tc vMerge="1">
                  <a:txBody>
                    <a:bodyPr/>
                    <a:lstStyle/>
                    <a:p>
                      <a:endParaRPr lang="en-GB"/>
                    </a:p>
                  </a:txBody>
                  <a:tcPr/>
                </a:tc>
                <a:tc>
                  <a:txBody>
                    <a:bodyPr/>
                    <a:lstStyle/>
                    <a:p>
                      <a:pPr algn="ctr" fontAlgn="ctr"/>
                      <a:r>
                        <a:rPr lang="en-ZA" sz="1600" b="1" u="none" strike="noStrike" dirty="0">
                          <a:effectLst/>
                          <a:latin typeface="+mn-lt"/>
                        </a:rPr>
                        <a:t>Ultimate </a:t>
                      </a:r>
                      <a:r>
                        <a:rPr lang="en-ZA" sz="1600" b="1" u="none" strike="noStrike" dirty="0" smtClean="0">
                          <a:effectLst/>
                          <a:latin typeface="+mn-lt"/>
                        </a:rPr>
                        <a:t>Development </a:t>
                      </a:r>
                      <a:r>
                        <a:rPr lang="en-ZA" sz="1600" b="1" u="none" strike="noStrike" dirty="0" smtClean="0">
                          <a:effectLst/>
                          <a:latin typeface="+mn-lt"/>
                        </a:rPr>
                        <a:t>(</a:t>
                      </a:r>
                      <a:r>
                        <a:rPr lang="en-ZA" sz="1600" b="1" u="none" strike="noStrike" dirty="0">
                          <a:effectLst/>
                          <a:latin typeface="+mn-lt"/>
                        </a:rPr>
                        <a:t>2040)</a:t>
                      </a:r>
                      <a:endParaRPr lang="en-ZA" sz="1600" b="1" i="0" u="none" strike="noStrike" dirty="0">
                        <a:solidFill>
                          <a:srgbClr val="000000"/>
                        </a:solidFill>
                        <a:effectLst/>
                        <a:latin typeface="+mn-lt"/>
                      </a:endParaRPr>
                    </a:p>
                  </a:txBody>
                  <a:tcPr marL="8053" marR="8053" marT="8053" marB="0" anchor="ctr"/>
                </a:tc>
                <a:tc gridSpan="2">
                  <a:txBody>
                    <a:bodyPr/>
                    <a:lstStyle/>
                    <a:p>
                      <a:pPr algn="ctr" fontAlgn="ctr"/>
                      <a:r>
                        <a:rPr lang="en-GB" sz="1600" b="1" u="none" strike="noStrike" dirty="0">
                          <a:effectLst/>
                          <a:latin typeface="+mn-lt"/>
                        </a:rPr>
                        <a:t>EWR</a:t>
                      </a:r>
                      <a:endParaRPr lang="en-GB" sz="1600" b="1" i="0" u="none" strike="noStrike" dirty="0">
                        <a:solidFill>
                          <a:srgbClr val="000000"/>
                        </a:solidFill>
                        <a:effectLst/>
                        <a:latin typeface="+mn-lt"/>
                      </a:endParaRPr>
                    </a:p>
                  </a:txBody>
                  <a:tcPr marL="8053" marR="8053" marT="8053" marB="0" anchor="ctr"/>
                </a:tc>
                <a:tc hMerge="1">
                  <a:txBody>
                    <a:bodyPr/>
                    <a:lstStyle/>
                    <a:p>
                      <a:endParaRPr lang="en-GB"/>
                    </a:p>
                  </a:txBody>
                  <a:tcPr/>
                </a:tc>
                <a:tc>
                  <a:txBody>
                    <a:bodyPr/>
                    <a:lstStyle/>
                    <a:p>
                      <a:pPr algn="ctr" fontAlgn="ctr"/>
                      <a:r>
                        <a:rPr lang="en-GB" sz="1600" b="1" u="none" strike="noStrike" dirty="0" smtClean="0">
                          <a:effectLst/>
                          <a:latin typeface="+mn-lt"/>
                        </a:rPr>
                        <a:t>Smithfield Dam</a:t>
                      </a:r>
                      <a:endParaRPr lang="en-GB" sz="1600" b="1" i="0" u="none" strike="noStrike" dirty="0">
                        <a:solidFill>
                          <a:srgbClr val="000000"/>
                        </a:solidFill>
                        <a:effectLst/>
                        <a:latin typeface="+mn-lt"/>
                      </a:endParaRPr>
                    </a:p>
                  </a:txBody>
                  <a:tcPr marL="8053" marR="8053" marT="8053" marB="0" anchor="ctr"/>
                </a:tc>
                <a:tc>
                  <a:txBody>
                    <a:bodyPr/>
                    <a:lstStyle/>
                    <a:p>
                      <a:pPr algn="ctr" fontAlgn="ctr"/>
                      <a:r>
                        <a:rPr lang="en-GB" sz="1600" b="1" u="none" strike="noStrike" dirty="0" err="1">
                          <a:effectLst/>
                          <a:latin typeface="+mn-lt"/>
                        </a:rPr>
                        <a:t>Ngwadini</a:t>
                      </a:r>
                      <a:r>
                        <a:rPr lang="en-GB" sz="1600" b="1" u="none" strike="noStrike" dirty="0">
                          <a:effectLst/>
                          <a:latin typeface="+mn-lt"/>
                        </a:rPr>
                        <a:t> </a:t>
                      </a:r>
                      <a:endParaRPr lang="en-GB" sz="1600" b="1" u="none" strike="noStrike" dirty="0" smtClean="0">
                        <a:effectLst/>
                        <a:latin typeface="+mn-lt"/>
                      </a:endParaRPr>
                    </a:p>
                    <a:p>
                      <a:pPr algn="ctr" fontAlgn="ctr"/>
                      <a:r>
                        <a:rPr lang="en-GB" sz="1600" b="1" u="none" strike="noStrike" dirty="0" smtClean="0">
                          <a:effectLst/>
                          <a:latin typeface="+mn-lt"/>
                        </a:rPr>
                        <a:t>Off-Channel Dam</a:t>
                      </a:r>
                      <a:endParaRPr lang="en-GB" sz="1600" b="1" i="0" u="none" strike="noStrike" dirty="0">
                        <a:solidFill>
                          <a:srgbClr val="000000"/>
                        </a:solidFill>
                        <a:effectLst/>
                        <a:latin typeface="+mn-lt"/>
                      </a:endParaRPr>
                    </a:p>
                  </a:txBody>
                  <a:tcPr marL="8053" marR="8053" marT="8053" marB="0" anchor="ctr"/>
                </a:tc>
                <a:tc>
                  <a:txBody>
                    <a:bodyPr/>
                    <a:lstStyle/>
                    <a:p>
                      <a:pPr algn="ctr" fontAlgn="ctr"/>
                      <a:r>
                        <a:rPr lang="en-ZA" sz="1600" b="1" i="0" u="none" strike="noStrike" dirty="0" smtClean="0">
                          <a:solidFill>
                            <a:srgbClr val="000000"/>
                          </a:solidFill>
                          <a:effectLst/>
                          <a:latin typeface="+mn-lt"/>
                        </a:rPr>
                        <a:t>Total</a:t>
                      </a:r>
                      <a:endParaRPr lang="en-GB" sz="1600" b="1" i="0" u="none" strike="noStrike" dirty="0">
                        <a:solidFill>
                          <a:srgbClr val="000000"/>
                        </a:solidFill>
                        <a:effectLst/>
                        <a:latin typeface="+mn-lt"/>
                      </a:endParaRPr>
                    </a:p>
                  </a:txBody>
                  <a:tcPr marL="8053" marR="8053" marT="8053" marB="0" anchor="ctr"/>
                </a:tc>
              </a:tr>
              <a:tr h="267696">
                <a:tc>
                  <a:txBody>
                    <a:bodyPr/>
                    <a:lstStyle/>
                    <a:p>
                      <a:pPr algn="ctr" fontAlgn="b"/>
                      <a:r>
                        <a:rPr lang="en-GB" sz="1800" u="none" strike="noStrike" dirty="0" smtClean="0">
                          <a:effectLst/>
                        </a:rPr>
                        <a:t>1</a:t>
                      </a:r>
                      <a:endParaRPr lang="en-GB" sz="1800" b="0" i="0" u="none" strike="noStrike" dirty="0">
                        <a:solidFill>
                          <a:srgbClr val="000000"/>
                        </a:solidFill>
                        <a:effectLst/>
                        <a:latin typeface="Calibri"/>
                      </a:endParaRPr>
                    </a:p>
                  </a:txBody>
                  <a:tcPr marL="8053" marR="8053" marT="8053" marB="0" anchor="ctr"/>
                </a:tc>
                <a:tc>
                  <a:txBody>
                    <a:bodyPr/>
                    <a:lstStyle/>
                    <a:p>
                      <a:pPr algn="ctr" fontAlgn="b"/>
                      <a:r>
                        <a:rPr lang="en-GB" sz="1800" u="none" strike="noStrike" dirty="0">
                          <a:effectLst/>
                        </a:rPr>
                        <a:t>No </a:t>
                      </a:r>
                      <a:endParaRPr lang="en-GB" sz="1800" b="0" i="0" u="none" strike="noStrike" dirty="0">
                        <a:solidFill>
                          <a:srgbClr val="000000"/>
                        </a:solidFill>
                        <a:effectLst/>
                        <a:latin typeface="Calibri"/>
                      </a:endParaRPr>
                    </a:p>
                  </a:txBody>
                  <a:tcPr marL="8053" marR="8053" marT="8053" marB="0" anchor="ctr"/>
                </a:tc>
                <a:tc gridSpan="2">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ctr"/>
                </a:tc>
                <a:tc hMerge="1">
                  <a:txBody>
                    <a:bodyPr/>
                    <a:lstStyle/>
                    <a:p>
                      <a:endParaRPr lang="en-GB"/>
                    </a:p>
                  </a:txBody>
                  <a:tcPr/>
                </a:tc>
                <a:tc>
                  <a:txBody>
                    <a:bodyPr/>
                    <a:lstStyle/>
                    <a:p>
                      <a:pPr algn="ctr" fontAlgn="b"/>
                      <a:endParaRPr lang="en-GB" sz="1800" b="0" i="0" u="none" strike="noStrike" dirty="0">
                        <a:solidFill>
                          <a:srgbClr val="000000"/>
                        </a:solidFill>
                        <a:effectLst/>
                        <a:latin typeface="Calibri"/>
                      </a:endParaRPr>
                    </a:p>
                  </a:txBody>
                  <a:tcPr marL="8053" marR="8053" marT="8053" marB="0" anchor="ctr"/>
                </a:tc>
                <a:tc>
                  <a:txBody>
                    <a:bodyPr/>
                    <a:lstStyle/>
                    <a:p>
                      <a:pPr algn="ctr" fontAlgn="b"/>
                      <a:endParaRPr lang="en-GB" sz="1800" b="0" i="0" u="none" strike="noStrike" dirty="0">
                        <a:solidFill>
                          <a:srgbClr val="000000"/>
                        </a:solidFill>
                        <a:effectLst/>
                        <a:latin typeface="Calibri"/>
                      </a:endParaRPr>
                    </a:p>
                  </a:txBody>
                  <a:tcPr marL="8053" marR="8053" marT="8053" marB="0" anchor="ctr"/>
                </a:tc>
                <a:tc>
                  <a:txBody>
                    <a:bodyPr/>
                    <a:lstStyle/>
                    <a:p>
                      <a:pPr algn="ctr" fontAlgn="b"/>
                      <a:endParaRPr lang="en-GB" sz="1800" b="0" i="0" u="none" strike="noStrike" dirty="0">
                        <a:solidFill>
                          <a:srgbClr val="000000"/>
                        </a:solidFill>
                        <a:effectLst/>
                        <a:latin typeface="Calibri"/>
                      </a:endParaRPr>
                    </a:p>
                  </a:txBody>
                  <a:tcPr marL="8053" marR="8053" marT="8053" marB="0" anchor="ctr"/>
                </a:tc>
              </a:tr>
              <a:tr h="267696">
                <a:tc>
                  <a:txBody>
                    <a:bodyPr/>
                    <a:lstStyle/>
                    <a:p>
                      <a:pPr algn="ctr" fontAlgn="t"/>
                      <a:r>
                        <a:rPr lang="en-GB" sz="1800" u="none" strike="noStrike" dirty="0" smtClean="0">
                          <a:effectLst/>
                        </a:rPr>
                        <a:t>2</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gridSpan="2">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nchor="ctr">
                    <a:solidFill>
                      <a:schemeClr val="tx2">
                        <a:lumMod val="40000"/>
                        <a:lumOff val="60000"/>
                      </a:schemeClr>
                    </a:solidFill>
                  </a:tcPr>
                </a:tc>
                <a:tc hMerge="1">
                  <a:txBody>
                    <a:bodyPr/>
                    <a:lstStyle/>
                    <a:p>
                      <a:endParaRPr lang="en-GB"/>
                    </a:p>
                  </a:txBody>
                  <a:tcPr/>
                </a:tc>
                <a:tc>
                  <a:txBody>
                    <a:bodyPr/>
                    <a:lstStyle/>
                    <a:p>
                      <a:pPr algn="r" fontAlgn="b"/>
                      <a:r>
                        <a:rPr lang="en-GB" sz="1800" b="0" i="0" u="none" strike="noStrike" dirty="0">
                          <a:solidFill>
                            <a:srgbClr val="000000"/>
                          </a:solidFill>
                          <a:effectLst/>
                          <a:latin typeface="Calibri"/>
                        </a:rPr>
                        <a:t>196.0</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12.0</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208.0</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21</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nchor="ctr">
                    <a:solidFill>
                      <a:schemeClr val="tx2">
                        <a:lumMod val="40000"/>
                        <a:lumOff val="60000"/>
                      </a:schemeClr>
                    </a:solidFill>
                  </a:tcPr>
                </a:tc>
                <a:tc>
                  <a:txBody>
                    <a:bodyPr/>
                    <a:lstStyle/>
                    <a:p>
                      <a:pPr algn="r" fontAlgn="b"/>
                      <a:r>
                        <a:rPr lang="en-GB" sz="1800" b="0" i="0" u="none" strike="noStrike">
                          <a:solidFill>
                            <a:srgbClr val="000000"/>
                          </a:solidFill>
                          <a:effectLst/>
                          <a:latin typeface="Calibri"/>
                        </a:rPr>
                        <a:t>142.2</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8.0</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150.2</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22</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nchor="ctr">
                    <a:solidFill>
                      <a:schemeClr val="tx2">
                        <a:lumMod val="40000"/>
                        <a:lumOff val="60000"/>
                      </a:schemeClr>
                    </a:solidFill>
                  </a:tcPr>
                </a:tc>
                <a:tc>
                  <a:txBody>
                    <a:bodyPr/>
                    <a:lstStyle/>
                    <a:p>
                      <a:pPr algn="r" fontAlgn="b"/>
                      <a:r>
                        <a:rPr lang="en-GB" sz="1800" b="0" i="0" u="none" strike="noStrike">
                          <a:solidFill>
                            <a:srgbClr val="000000"/>
                          </a:solidFill>
                          <a:effectLst/>
                          <a:latin typeface="Calibri"/>
                        </a:rPr>
                        <a:t>150.6</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8.0</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158.6</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23</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algn="ctr" fontAlgn="t"/>
                      <a:r>
                        <a:rPr lang="en-GB" sz="1800" u="none" strike="noStrike" dirty="0" smtClean="0">
                          <a:effectLst/>
                        </a:rPr>
                        <a:t>(EWR 2)</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150.6</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8.0</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158.6</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31</a:t>
                      </a:r>
                      <a:endParaRPr lang="en-GB" sz="1800" b="0" i="0" u="none" strike="noStrike" dirty="0">
                        <a:solidFill>
                          <a:srgbClr val="000000"/>
                        </a:solidFill>
                        <a:effectLst/>
                        <a:latin typeface="Calibri"/>
                      </a:endParaRPr>
                    </a:p>
                  </a:txBody>
                  <a:tcPr marL="8053" marR="8053" marT="8053" marB="0" anchor="ct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nchor="ct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nchor="ctr"/>
                </a:tc>
                <a:tc>
                  <a:txBody>
                    <a:bodyPr/>
                    <a:lstStyle/>
                    <a:p>
                      <a:pPr algn="r" fontAlgn="b"/>
                      <a:r>
                        <a:rPr lang="en-GB" sz="1800" b="0" i="0" u="none" strike="noStrike">
                          <a:solidFill>
                            <a:srgbClr val="000000"/>
                          </a:solidFill>
                          <a:effectLst/>
                          <a:latin typeface="Calibri"/>
                        </a:rPr>
                        <a:t>150.1</a:t>
                      </a:r>
                    </a:p>
                  </a:txBody>
                  <a:tcPr marL="9525" marR="9525" marT="9525" marB="0" anchor="ctr"/>
                </a:tc>
                <a:tc>
                  <a:txBody>
                    <a:bodyPr/>
                    <a:lstStyle/>
                    <a:p>
                      <a:pPr algn="r" fontAlgn="b"/>
                      <a:r>
                        <a:rPr lang="en-GB" sz="1800" b="0" i="0" u="none" strike="noStrike" dirty="0">
                          <a:solidFill>
                            <a:srgbClr val="000000"/>
                          </a:solidFill>
                          <a:effectLst/>
                          <a:latin typeface="Calibri"/>
                        </a:rPr>
                        <a:t>6.0</a:t>
                      </a:r>
                    </a:p>
                  </a:txBody>
                  <a:tcPr marL="9525" marR="9525" marT="9525" marB="0" anchor="ctr"/>
                </a:tc>
                <a:tc>
                  <a:txBody>
                    <a:bodyPr/>
                    <a:lstStyle/>
                    <a:p>
                      <a:pPr algn="r" fontAlgn="b"/>
                      <a:r>
                        <a:rPr lang="en-GB" sz="1800" b="0" i="0" u="none" strike="noStrike" dirty="0">
                          <a:solidFill>
                            <a:srgbClr val="000000"/>
                          </a:solidFill>
                          <a:effectLst/>
                          <a:latin typeface="Calibri"/>
                        </a:rPr>
                        <a:t>156.1</a:t>
                      </a:r>
                    </a:p>
                  </a:txBody>
                  <a:tcPr marL="9525" marR="9525" marT="9525" marB="0" anchor="b"/>
                </a:tc>
              </a:tr>
              <a:tr h="486827">
                <a:tc>
                  <a:txBody>
                    <a:bodyPr/>
                    <a:lstStyle/>
                    <a:p>
                      <a:pPr algn="ctr" fontAlgn="t"/>
                      <a:r>
                        <a:rPr lang="en-GB" sz="1800" u="none" strike="noStrike" dirty="0" smtClean="0">
                          <a:effectLst/>
                        </a:rPr>
                        <a:t>32</a:t>
                      </a:r>
                      <a:endParaRPr lang="en-GB" sz="1800" b="0" i="0" u="none" strike="noStrike" dirty="0">
                        <a:solidFill>
                          <a:srgbClr val="000000"/>
                        </a:solidFill>
                        <a:effectLst/>
                        <a:latin typeface="Calibri"/>
                      </a:endParaRPr>
                    </a:p>
                  </a:txBody>
                  <a:tcPr marL="8053" marR="8053" marT="8053" marB="0" anchor="ct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nchor="ct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nchor="ctr"/>
                </a:tc>
                <a:tc>
                  <a:txBody>
                    <a:bodyPr/>
                    <a:lstStyle/>
                    <a:p>
                      <a:pPr algn="r" fontAlgn="b"/>
                      <a:r>
                        <a:rPr lang="en-GB" sz="1800" b="0" i="0" u="none" strike="noStrike" dirty="0">
                          <a:solidFill>
                            <a:srgbClr val="000000"/>
                          </a:solidFill>
                          <a:effectLst/>
                          <a:latin typeface="Calibri"/>
                        </a:rPr>
                        <a:t>161.0</a:t>
                      </a:r>
                    </a:p>
                  </a:txBody>
                  <a:tcPr marL="9525" marR="9525" marT="9525" marB="0" anchor="ctr"/>
                </a:tc>
                <a:tc>
                  <a:txBody>
                    <a:bodyPr/>
                    <a:lstStyle/>
                    <a:p>
                      <a:pPr algn="r" fontAlgn="b"/>
                      <a:r>
                        <a:rPr lang="en-GB" sz="1800" b="0" i="0" u="none" strike="noStrike" dirty="0">
                          <a:solidFill>
                            <a:srgbClr val="000000"/>
                          </a:solidFill>
                          <a:effectLst/>
                          <a:latin typeface="Calibri"/>
                        </a:rPr>
                        <a:t>6.6</a:t>
                      </a:r>
                    </a:p>
                  </a:txBody>
                  <a:tcPr marL="9525" marR="9525" marT="9525" marB="0" anchor="ctr"/>
                </a:tc>
                <a:tc>
                  <a:txBody>
                    <a:bodyPr/>
                    <a:lstStyle/>
                    <a:p>
                      <a:pPr algn="r" fontAlgn="b"/>
                      <a:r>
                        <a:rPr lang="en-GB" sz="1800" b="0" i="0" u="none" strike="noStrike" dirty="0">
                          <a:solidFill>
                            <a:srgbClr val="000000"/>
                          </a:solidFill>
                          <a:effectLst/>
                          <a:latin typeface="Calibri"/>
                        </a:rPr>
                        <a:t>167.6</a:t>
                      </a:r>
                    </a:p>
                  </a:txBody>
                  <a:tcPr marL="9525" marR="9525" marT="9525" marB="0" anchor="b"/>
                </a:tc>
              </a:tr>
              <a:tr h="486827">
                <a:tc>
                  <a:txBody>
                    <a:bodyPr/>
                    <a:lstStyle/>
                    <a:p>
                      <a:pPr algn="ctr" fontAlgn="t"/>
                      <a:r>
                        <a:rPr lang="en-GB" sz="1800" u="none" strike="noStrike" dirty="0" smtClean="0">
                          <a:effectLst/>
                        </a:rPr>
                        <a:t>33</a:t>
                      </a:r>
                      <a:endParaRPr lang="en-GB" sz="1800" b="0" i="0" u="none" strike="noStrike" dirty="0">
                        <a:solidFill>
                          <a:srgbClr val="000000"/>
                        </a:solidFill>
                        <a:effectLst/>
                        <a:latin typeface="Calibri"/>
                      </a:endParaRPr>
                    </a:p>
                  </a:txBody>
                  <a:tcPr marL="8053" marR="8053" marT="8053" marB="0" anchor="ct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nchor="ct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nchor="ctr"/>
                </a:tc>
                <a:tc>
                  <a:txBody>
                    <a:bodyPr/>
                    <a:lstStyle/>
                    <a:p>
                      <a:pPr algn="r" fontAlgn="b"/>
                      <a:r>
                        <a:rPr lang="en-GB" sz="1800" b="0" i="0" u="none" strike="noStrike" dirty="0">
                          <a:solidFill>
                            <a:srgbClr val="000000"/>
                          </a:solidFill>
                          <a:effectLst/>
                          <a:latin typeface="Calibri"/>
                        </a:rPr>
                        <a:t>161.0</a:t>
                      </a:r>
                    </a:p>
                  </a:txBody>
                  <a:tcPr marL="9525" marR="9525" marT="9525" marB="0" anchor="ctr"/>
                </a:tc>
                <a:tc>
                  <a:txBody>
                    <a:bodyPr/>
                    <a:lstStyle/>
                    <a:p>
                      <a:pPr algn="r" fontAlgn="b"/>
                      <a:r>
                        <a:rPr lang="en-GB" sz="1800" b="0" i="0" u="none" strike="noStrike" dirty="0">
                          <a:solidFill>
                            <a:srgbClr val="000000"/>
                          </a:solidFill>
                          <a:effectLst/>
                          <a:latin typeface="Calibri"/>
                        </a:rPr>
                        <a:t>6.6</a:t>
                      </a:r>
                    </a:p>
                  </a:txBody>
                  <a:tcPr marL="9525" marR="9525" marT="9525" marB="0" anchor="ctr"/>
                </a:tc>
                <a:tc>
                  <a:txBody>
                    <a:bodyPr/>
                    <a:lstStyle/>
                    <a:p>
                      <a:pPr algn="r" fontAlgn="b"/>
                      <a:r>
                        <a:rPr lang="en-GB" sz="1800" b="0" i="0" u="none" strike="noStrike" dirty="0">
                          <a:solidFill>
                            <a:srgbClr val="000000"/>
                          </a:solidFill>
                          <a:effectLst/>
                          <a:latin typeface="Calibri"/>
                        </a:rPr>
                        <a:t>167.6</a:t>
                      </a:r>
                    </a:p>
                  </a:txBody>
                  <a:tcPr marL="9525" marR="9525" marT="9525" marB="0" anchor="b"/>
                </a:tc>
              </a:tr>
              <a:tr h="267696">
                <a:tc>
                  <a:txBody>
                    <a:bodyPr/>
                    <a:lstStyle/>
                    <a:p>
                      <a:pPr algn="ctr" fontAlgn="t"/>
                      <a:r>
                        <a:rPr lang="en-GB" sz="1800" u="none" strike="noStrike" dirty="0" smtClean="0">
                          <a:effectLst/>
                        </a:rPr>
                        <a:t>4</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gridSpan="2">
                  <a:txBody>
                    <a:bodyPr/>
                    <a:lstStyle/>
                    <a:p>
                      <a:pPr algn="ctr" fontAlgn="t"/>
                      <a:r>
                        <a:rPr lang="en-GB" sz="1800" u="none" strike="noStrike" dirty="0">
                          <a:effectLst/>
                        </a:rPr>
                        <a:t>No</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hMerge="1">
                  <a:txBody>
                    <a:bodyPr/>
                    <a:lstStyle/>
                    <a:p>
                      <a:endParaRPr lang="en-GB"/>
                    </a:p>
                  </a:txBody>
                  <a:tcPr/>
                </a:tc>
                <a:tc>
                  <a:txBody>
                    <a:bodyPr/>
                    <a:lstStyle/>
                    <a:p>
                      <a:pPr algn="r" fontAlgn="b"/>
                      <a:r>
                        <a:rPr lang="en-GB" sz="1800" b="0" i="0" u="none" strike="noStrike" dirty="0">
                          <a:solidFill>
                            <a:srgbClr val="000000"/>
                          </a:solidFill>
                          <a:effectLst/>
                          <a:latin typeface="Calibri"/>
                        </a:rPr>
                        <a:t>142.5</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54.8</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197.3</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41</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8053" marR="8053" marT="8053"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84.1</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54.8</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138.9</a:t>
                      </a:r>
                    </a:p>
                  </a:txBody>
                  <a:tcPr marL="9525" marR="9525" marT="9525" marB="0" anchor="b">
                    <a:solidFill>
                      <a:schemeClr val="tx2">
                        <a:lumMod val="40000"/>
                        <a:lumOff val="60000"/>
                      </a:schemeClr>
                    </a:solidFill>
                  </a:tcPr>
                </a:tc>
              </a:tr>
              <a:tr h="486827">
                <a:tc>
                  <a:txBody>
                    <a:bodyPr/>
                    <a:lstStyle/>
                    <a:p>
                      <a:pPr algn="ctr" fontAlgn="t"/>
                      <a:r>
                        <a:rPr lang="en-GB" sz="1800" u="none" strike="noStrike" dirty="0" smtClean="0">
                          <a:effectLst/>
                        </a:rPr>
                        <a:t>42</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nchor="ctr">
                    <a:solidFill>
                      <a:schemeClr val="tx2">
                        <a:lumMod val="40000"/>
                        <a:lumOff val="60000"/>
                      </a:schemeClr>
                    </a:solidFill>
                  </a:tcPr>
                </a:tc>
                <a:tc>
                  <a:txBody>
                    <a:bodyPr/>
                    <a:lstStyle/>
                    <a:p>
                      <a:pPr algn="ctr"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nchor="ctr">
                    <a:solidFill>
                      <a:schemeClr val="tx2">
                        <a:lumMod val="40000"/>
                        <a:lumOff val="60000"/>
                      </a:schemeClr>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8053" marR="8053" marT="8053" marB="0" anchor="ctr">
                    <a:solidFill>
                      <a:schemeClr val="tx2">
                        <a:lumMod val="40000"/>
                        <a:lumOff val="60000"/>
                      </a:schemeClr>
                    </a:solidFill>
                  </a:tcPr>
                </a:tc>
                <a:tc>
                  <a:txBody>
                    <a:bodyPr/>
                    <a:lstStyle/>
                    <a:p>
                      <a:pPr algn="r" fontAlgn="b"/>
                      <a:r>
                        <a:rPr lang="en-GB" sz="1800" b="0" i="0" u="none" strike="noStrike">
                          <a:solidFill>
                            <a:srgbClr val="000000"/>
                          </a:solidFill>
                          <a:effectLst/>
                          <a:latin typeface="Calibri"/>
                        </a:rPr>
                        <a:t>92.5</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54.8</a:t>
                      </a:r>
                    </a:p>
                  </a:txBody>
                  <a:tcPr marL="9525" marR="9525" marT="9525" marB="0" anchor="ctr">
                    <a:solidFill>
                      <a:schemeClr val="tx2">
                        <a:lumMod val="40000"/>
                        <a:lumOff val="60000"/>
                      </a:schemeClr>
                    </a:solidFill>
                  </a:tcPr>
                </a:tc>
                <a:tc>
                  <a:txBody>
                    <a:bodyPr/>
                    <a:lstStyle/>
                    <a:p>
                      <a:pPr algn="r" fontAlgn="b"/>
                      <a:r>
                        <a:rPr lang="en-GB" sz="1800" b="0" i="0" u="none" strike="noStrike" dirty="0">
                          <a:solidFill>
                            <a:srgbClr val="000000"/>
                          </a:solidFill>
                          <a:effectLst/>
                          <a:latin typeface="Calibri"/>
                        </a:rPr>
                        <a:t>147.3</a:t>
                      </a:r>
                    </a:p>
                  </a:txBody>
                  <a:tcPr marL="9525" marR="9525" marT="9525" marB="0" anchor="b">
                    <a:solidFill>
                      <a:schemeClr val="tx2">
                        <a:lumMod val="40000"/>
                        <a:lumOff val="60000"/>
                      </a:schemeClr>
                    </a:solidFill>
                  </a:tcPr>
                </a:tc>
              </a:tr>
            </a:tbl>
          </a:graphicData>
        </a:graphic>
      </p:graphicFrame>
    </p:spTree>
    <p:extLst>
      <p:ext uri="{BB962C8B-B14F-4D97-AF65-F5344CB8AC3E}">
        <p14:creationId xmlns:p14="http://schemas.microsoft.com/office/powerpoint/2010/main" val="206699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3369186"/>
            <a:ext cx="7747503" cy="707886"/>
          </a:xfrm>
          <a:prstGeom prst="rect">
            <a:avLst/>
          </a:prstGeom>
          <a:noFill/>
          <a:ln w="28575">
            <a:solidFill>
              <a:schemeClr val="bg1"/>
            </a:solidFill>
          </a:ln>
        </p:spPr>
        <p:txBody>
          <a:bodyPr wrap="square" rtlCol="0" anchor="ctr">
            <a:spAutoFit/>
          </a:bodyPr>
          <a:lstStyle/>
          <a:p>
            <a:pPr algn="ctr"/>
            <a:r>
              <a:rPr lang="en-ZA" sz="4000" b="1" dirty="0" smtClean="0">
                <a:solidFill>
                  <a:prstClr val="white"/>
                </a:solidFill>
                <a:ea typeface="MS PGothic" pitchFamily="34" charset="-128"/>
                <a:cs typeface="ＭＳ Ｐゴシック" charset="0"/>
              </a:rPr>
              <a:t>End Recap, Overview and Scenarios </a:t>
            </a: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235345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2736557"/>
            <a:ext cx="7747503" cy="3277820"/>
          </a:xfrm>
          <a:prstGeom prst="rect">
            <a:avLst/>
          </a:prstGeom>
          <a:noFill/>
          <a:ln w="28575">
            <a:solidFill>
              <a:schemeClr val="bg1"/>
            </a:solidFill>
          </a:ln>
        </p:spPr>
        <p:txBody>
          <a:bodyPr wrap="square" rtlCol="0" anchor="ctr">
            <a:spAutoFit/>
          </a:bodyPr>
          <a:lstStyle/>
          <a:p>
            <a:pPr algn="ctr"/>
            <a:r>
              <a:rPr lang="en-ZA" sz="4000" b="1" dirty="0" err="1" smtClean="0">
                <a:solidFill>
                  <a:prstClr val="white"/>
                </a:solidFill>
                <a:ea typeface="MS PGothic" pitchFamily="34" charset="-128"/>
                <a:cs typeface="ＭＳ Ｐゴシック" charset="0"/>
              </a:rPr>
              <a:t>Mvoti</a:t>
            </a:r>
            <a:r>
              <a:rPr lang="en-ZA" sz="4000" b="1" dirty="0" smtClean="0">
                <a:solidFill>
                  <a:prstClr val="white"/>
                </a:solidFill>
                <a:ea typeface="MS PGothic" pitchFamily="34" charset="-128"/>
                <a:cs typeface="ＭＳ Ｐゴシック" charset="0"/>
              </a:rPr>
              <a:t> River System</a:t>
            </a:r>
          </a:p>
          <a:p>
            <a:pPr algn="ctr"/>
            <a:endParaRPr lang="en-ZA" sz="4000" b="1" dirty="0" smtClean="0">
              <a:solidFill>
                <a:prstClr val="white"/>
              </a:solidFill>
              <a:ea typeface="MS PGothic" pitchFamily="34" charset="-128"/>
              <a:cs typeface="ＭＳ Ｐゴシック" charset="0"/>
            </a:endParaRP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Integrated assessment and overall ranking of scenarios.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Sensitivity analysis and synthesis of results.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Derivation of the Water Resource Class for each IUA.</a:t>
            </a:r>
          </a:p>
          <a:p>
            <a:pPr algn="ctr">
              <a:spcAft>
                <a:spcPts val="600"/>
              </a:spcAft>
            </a:pP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717893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457200" y="-14514"/>
            <a:ext cx="8229600" cy="7837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ZA" sz="3600" dirty="0">
                <a:solidFill>
                  <a:prstClr val="white"/>
                </a:solidFill>
              </a:rPr>
              <a:t>Integrated assessment and overall </a:t>
            </a:r>
            <a:r>
              <a:rPr lang="en-ZA" sz="3600" dirty="0" smtClean="0">
                <a:solidFill>
                  <a:prstClr val="white"/>
                </a:solidFill>
              </a:rPr>
              <a:t>ranking</a:t>
            </a:r>
            <a:r>
              <a:rPr lang="en-ZA" sz="3600" dirty="0" smtClean="0">
                <a:solidFill>
                  <a:prstClr val="black"/>
                </a:solidFill>
              </a:rPr>
              <a:t>(Score = weight x rating) </a:t>
            </a:r>
            <a:r>
              <a:rPr lang="en-ZA" sz="3600" dirty="0">
                <a:solidFill>
                  <a:prstClr val="white"/>
                </a:solidFill>
              </a:rPr>
              <a:t>of scenarios</a:t>
            </a:r>
            <a:endParaRPr lang="en-GB" sz="3600"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4" y="1171575"/>
            <a:ext cx="8914757"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4864" y="1171575"/>
            <a:ext cx="8914757" cy="5243512"/>
          </a:xfrm>
          <a:prstGeom prst="rect">
            <a:avLst/>
          </a:prstGeom>
          <a:solidFill>
            <a:schemeClr val="bg2">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547441752"/>
              </p:ext>
            </p:extLst>
          </p:nvPr>
        </p:nvGraphicFramePr>
        <p:xfrm>
          <a:off x="215901" y="1469572"/>
          <a:ext cx="8470899" cy="2583227"/>
        </p:xfrm>
        <a:graphic>
          <a:graphicData uri="http://schemas.openxmlformats.org/drawingml/2006/table">
            <a:tbl>
              <a:tblPr>
                <a:tableStyleId>{35758FB7-9AC5-4552-8A53-C91805E547FA}</a:tableStyleId>
              </a:tblPr>
              <a:tblGrid>
                <a:gridCol w="595336"/>
                <a:gridCol w="1064514"/>
                <a:gridCol w="825127"/>
                <a:gridCol w="959450"/>
                <a:gridCol w="777154"/>
                <a:gridCol w="997828"/>
                <a:gridCol w="422157"/>
                <a:gridCol w="393374"/>
                <a:gridCol w="508508"/>
                <a:gridCol w="393374"/>
                <a:gridCol w="431751"/>
                <a:gridCol w="364591"/>
                <a:gridCol w="374184"/>
                <a:gridCol w="363551"/>
              </a:tblGrid>
              <a:tr h="516645">
                <a:tc gridSpan="14">
                  <a:txBody>
                    <a:bodyPr/>
                    <a:lstStyle/>
                    <a:p>
                      <a:pPr algn="ctr" fontAlgn="ctr"/>
                      <a:r>
                        <a:rPr lang="en-ZA" sz="1800" b="1" i="0" u="none" strike="noStrike" dirty="0" smtClean="0">
                          <a:solidFill>
                            <a:srgbClr val="000000"/>
                          </a:solidFill>
                          <a:effectLst/>
                          <a:latin typeface="Calibri"/>
                        </a:rPr>
                        <a:t>Ecological Score : Example for EWR site 2</a:t>
                      </a:r>
                      <a:endParaRPr lang="en-GB" sz="1800" b="1" i="0" u="none" strike="noStrike" dirty="0">
                        <a:solidFill>
                          <a:srgbClr val="000000"/>
                        </a:solidFill>
                        <a:effectLst/>
                        <a:latin typeface="Calibri"/>
                      </a:endParaRPr>
                    </a:p>
                  </a:txBody>
                  <a:tcPr marL="0" marR="0" marT="0" marB="0" anchor="ct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3">
                        <a:lumMod val="40000"/>
                        <a:lumOff val="60000"/>
                      </a:schemeClr>
                    </a:solidFill>
                  </a:tcPr>
                </a:tc>
                <a:tc hMerge="1">
                  <a:txBody>
                    <a:bodyPr/>
                    <a:lstStyle/>
                    <a:p>
                      <a:endParaRPr lang="en-GB"/>
                    </a:p>
                  </a:txBody>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4430">
                <a:tc rowSpan="3">
                  <a:txBody>
                    <a:bodyPr/>
                    <a:lstStyle/>
                    <a:p>
                      <a:pPr algn="ctr" fontAlgn="ctr"/>
                      <a:r>
                        <a:rPr lang="en-GB" sz="1400" b="1" u="none" strike="noStrike" dirty="0" smtClean="0">
                          <a:effectLst/>
                        </a:rPr>
                        <a:t>Node</a:t>
                      </a:r>
                      <a:endParaRPr lang="en-GB" sz="1400" b="1" i="0" u="none" strike="noStrike" dirty="0">
                        <a:solidFill>
                          <a:srgbClr val="000000"/>
                        </a:solidFill>
                        <a:effectLst/>
                        <a:latin typeface="Calibri"/>
                      </a:endParaRPr>
                    </a:p>
                  </a:txBody>
                  <a:tcPr marL="0" marR="0" marT="0" marB="0" anchor="ctr"/>
                </a:tc>
                <a:tc gridSpan="2">
                  <a:txBody>
                    <a:bodyPr/>
                    <a:lstStyle/>
                    <a:p>
                      <a:pPr algn="l" fontAlgn="b"/>
                      <a:r>
                        <a:rPr lang="en-GB" sz="1400" b="1" u="none" strike="noStrike" dirty="0">
                          <a:effectLst/>
                        </a:rPr>
                        <a:t>Weights</a:t>
                      </a:r>
                      <a:r>
                        <a:rPr lang="en-GB" sz="1400" b="1" u="none" strike="noStrike" dirty="0" smtClean="0">
                          <a:effectLst/>
                        </a:rPr>
                        <a:t>:</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3">
                  <a:txBody>
                    <a:bodyPr/>
                    <a:lstStyle/>
                    <a:p>
                      <a:pPr algn="l" fontAlgn="b"/>
                      <a:r>
                        <a:rPr lang="en-GB" sz="1400" b="1" u="none" strike="noStrike" dirty="0" smtClean="0">
                          <a:effectLst/>
                        </a:rPr>
                        <a:t>Weight Normalisation:</a:t>
                      </a:r>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4">
                  <a:txBody>
                    <a:bodyPr/>
                    <a:lstStyle/>
                    <a:p>
                      <a:pPr algn="l" fontAlgn="b"/>
                      <a:r>
                        <a:rPr lang="en-GB" sz="1400" b="1" u="none" strike="noStrike" dirty="0">
                          <a:effectLst/>
                        </a:rPr>
                        <a:t>Scenario Rating:</a:t>
                      </a:r>
                      <a:endParaRPr lang="en-GB" sz="1400" b="1" i="0" u="none" strike="noStrike" dirty="0">
                        <a:solidFill>
                          <a:srgbClr val="000000"/>
                        </a:solidFill>
                        <a:effectLst/>
                        <a:latin typeface="Calibri"/>
                      </a:endParaRPr>
                    </a:p>
                  </a:txBody>
                  <a:tcPr marL="0" marR="0" marT="0" marB="0" anchor="ctr">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fontAlgn="b"/>
                      <a:r>
                        <a:rPr lang="en-GB" sz="1400" b="1" u="none" strike="noStrike" dirty="0" smtClean="0">
                          <a:effectLst/>
                        </a:rPr>
                        <a:t>Scenario </a:t>
                      </a:r>
                      <a:r>
                        <a:rPr lang="en-GB" sz="1400" b="1" u="none" strike="noStrike" dirty="0">
                          <a:effectLst/>
                        </a:rPr>
                        <a:t>Score:</a:t>
                      </a:r>
                      <a:endParaRPr lang="en-GB" sz="1400" b="1" i="0" u="none" strike="noStrike" dirty="0">
                        <a:solidFill>
                          <a:srgbClr val="000000"/>
                        </a:solidFill>
                        <a:effectLst/>
                        <a:latin typeface="Calibri"/>
                      </a:endParaRPr>
                    </a:p>
                  </a:txBody>
                  <a:tcPr marL="0" marR="0" marT="0" marB="0" anchor="ctr">
                    <a:solidFill>
                      <a:schemeClr val="bg1">
                        <a:lumMod val="85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endParaRPr lang="en-GB"/>
                    </a:p>
                  </a:txBody>
                  <a:tcPr/>
                </a:tc>
              </a:tr>
              <a:tr h="688861">
                <a:tc vMerge="1">
                  <a:txBody>
                    <a:bodyPr/>
                    <a:lstStyle/>
                    <a:p>
                      <a:endParaRPr lang="en-GB"/>
                    </a:p>
                  </a:txBody>
                  <a:tcPr/>
                </a:tc>
                <a:tc>
                  <a:txBody>
                    <a:bodyPr/>
                    <a:lstStyle/>
                    <a:p>
                      <a:pPr algn="ctr" fontAlgn="b"/>
                      <a:r>
                        <a:rPr lang="en-GB" sz="1400" b="1" u="none" strike="noStrike" dirty="0">
                          <a:effectLst/>
                        </a:rPr>
                        <a:t>Importance</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b="1" u="none" strike="noStrike" dirty="0">
                          <a:effectLst/>
                        </a:rPr>
                        <a:t>Length</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b="1" u="none" strike="noStrike" dirty="0">
                          <a:effectLst/>
                        </a:rPr>
                        <a:t>Importance</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b="1" u="none" strike="noStrike" dirty="0">
                          <a:effectLst/>
                        </a:rPr>
                        <a:t>Length</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b="1" u="none" strike="noStrike" dirty="0">
                          <a:effectLst/>
                        </a:rPr>
                        <a:t>Combined</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gridSpan="4">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accent2">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4">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bg1">
                        <a:lumMod val="85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r>
              <a:tr h="344430">
                <a:tc vMerge="1">
                  <a:txBody>
                    <a:bodyPr/>
                    <a:lstStyle/>
                    <a:p>
                      <a:endParaRPr lang="en-GB"/>
                    </a:p>
                  </a:txBody>
                  <a:tcPr/>
                </a:tc>
                <a:tc>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GB" sz="1400" b="1" u="none" strike="noStrike" dirty="0">
                          <a:effectLst/>
                        </a:rPr>
                        <a:t>(km)</a:t>
                      </a:r>
                      <a:endParaRPr lang="en-GB" sz="14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GB" sz="1400" b="1" u="none" strike="noStrike" dirty="0">
                          <a:effectLst/>
                        </a:rPr>
                        <a:t>1</a:t>
                      </a:r>
                      <a:endParaRPr lang="en-GB" sz="1400" b="1" i="0" u="none" strike="noStrike" dirty="0">
                        <a:solidFill>
                          <a:srgbClr val="000000"/>
                        </a:solidFill>
                        <a:effectLst/>
                        <a:latin typeface="Calibri"/>
                      </a:endParaRPr>
                    </a:p>
                  </a:txBody>
                  <a:tcPr marL="0" marR="0" marT="0" marB="0" anchor="b">
                    <a:solidFill>
                      <a:srgbClr val="FFFF00"/>
                    </a:solidFill>
                  </a:tcPr>
                </a:tc>
                <a:tc>
                  <a:txBody>
                    <a:bodyPr/>
                    <a:lstStyle/>
                    <a:p>
                      <a:pPr algn="ctr" fontAlgn="b"/>
                      <a:r>
                        <a:rPr lang="en-GB" sz="1400" b="1" u="none" strike="noStrike" dirty="0">
                          <a:effectLst/>
                        </a:rPr>
                        <a:t>0</a:t>
                      </a:r>
                      <a:endParaRPr lang="en-GB" sz="1400" b="1" i="0" u="none" strike="noStrike" dirty="0">
                        <a:solidFill>
                          <a:srgbClr val="000000"/>
                        </a:solidFill>
                        <a:effectLst/>
                        <a:latin typeface="Calibri"/>
                      </a:endParaRPr>
                    </a:p>
                  </a:txBody>
                  <a:tcPr marL="0" marR="0" marT="0" marB="0" anchor="b">
                    <a:solidFill>
                      <a:srgbClr val="FFFF00"/>
                    </a:solidFill>
                  </a:tcPr>
                </a:tc>
                <a:tc>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b">
                    <a:solidFill>
                      <a:schemeClr val="accent3">
                        <a:lumMod val="40000"/>
                        <a:lumOff val="60000"/>
                      </a:schemeClr>
                    </a:solidFill>
                  </a:tcPr>
                </a:tc>
                <a:tc>
                  <a:txBody>
                    <a:bodyPr/>
                    <a:lstStyle/>
                    <a:p>
                      <a:pPr algn="ctr" fontAlgn="b"/>
                      <a:r>
                        <a:rPr lang="en-GB" sz="1400" b="1" u="none" strike="noStrike" dirty="0">
                          <a:effectLst/>
                        </a:rPr>
                        <a:t>3</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41</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42</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43</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3</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41</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42</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43</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r>
              <a:tr h="688861">
                <a:tc>
                  <a:txBody>
                    <a:bodyPr/>
                    <a:lstStyle/>
                    <a:p>
                      <a:pPr algn="l" fontAlgn="b"/>
                      <a:r>
                        <a:rPr lang="en-GB" sz="1400" u="none" strike="noStrike" dirty="0" smtClean="0">
                          <a:effectLst/>
                        </a:rPr>
                        <a:t>EWR2</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423</a:t>
                      </a:r>
                      <a:endParaRPr lang="en-GB" sz="1400" b="0"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u="none" strike="noStrike" dirty="0">
                          <a:effectLst/>
                        </a:rPr>
                        <a:t>8.3</a:t>
                      </a:r>
                      <a:endParaRPr lang="en-GB" sz="1400" b="0"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u="none" strike="noStrike" dirty="0">
                          <a:effectLst/>
                        </a:rPr>
                        <a:t>0.41</a:t>
                      </a:r>
                      <a:endParaRPr lang="en-GB" sz="1400" b="0"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u="none" strike="noStrike" dirty="0">
                          <a:effectLst/>
                        </a:rPr>
                        <a:t>0.01</a:t>
                      </a:r>
                      <a:endParaRPr lang="en-GB" sz="1400" b="0"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u="none" strike="noStrike" dirty="0">
                          <a:effectLst/>
                        </a:rPr>
                        <a:t>0.41</a:t>
                      </a:r>
                      <a:endParaRPr lang="en-GB" sz="1400" b="0"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u="none" strike="noStrike" dirty="0">
                          <a:effectLst/>
                        </a:rPr>
                        <a:t>0.78</a:t>
                      </a:r>
                      <a:endParaRPr lang="en-GB" sz="1400" b="0" i="0" u="none" strike="noStrike" dirty="0">
                        <a:solidFill>
                          <a:srgbClr val="000000"/>
                        </a:solidFill>
                        <a:effectLst/>
                        <a:latin typeface="Calibri"/>
                      </a:endParaRPr>
                    </a:p>
                  </a:txBody>
                  <a:tcPr marL="0" marR="0" marT="0" marB="0" anchor="ctr">
                    <a:solidFill>
                      <a:schemeClr val="accent2">
                        <a:lumMod val="40000"/>
                        <a:lumOff val="60000"/>
                      </a:schemeClr>
                    </a:solidFill>
                  </a:tcPr>
                </a:tc>
                <a:tc>
                  <a:txBody>
                    <a:bodyPr/>
                    <a:lstStyle/>
                    <a:p>
                      <a:pPr algn="ctr" fontAlgn="b"/>
                      <a:r>
                        <a:rPr lang="en-GB" sz="1400" u="none" strike="noStrike" dirty="0">
                          <a:effectLst/>
                        </a:rPr>
                        <a:t>1.00</a:t>
                      </a:r>
                      <a:endParaRPr lang="en-GB" sz="1400" b="0" i="0" u="none" strike="noStrike" dirty="0">
                        <a:solidFill>
                          <a:srgbClr val="000000"/>
                        </a:solidFill>
                        <a:effectLst/>
                        <a:latin typeface="Calibri"/>
                      </a:endParaRPr>
                    </a:p>
                  </a:txBody>
                  <a:tcPr marL="0" marR="0" marT="0" marB="0" anchor="ctr">
                    <a:solidFill>
                      <a:schemeClr val="accent2">
                        <a:lumMod val="40000"/>
                        <a:lumOff val="60000"/>
                      </a:schemeClr>
                    </a:solidFill>
                  </a:tcPr>
                </a:tc>
                <a:tc>
                  <a:txBody>
                    <a:bodyPr/>
                    <a:lstStyle/>
                    <a:p>
                      <a:pPr algn="ctr" fontAlgn="b"/>
                      <a:r>
                        <a:rPr lang="en-GB" sz="1400" u="none" strike="noStrike" dirty="0">
                          <a:effectLst/>
                        </a:rPr>
                        <a:t>0.96</a:t>
                      </a:r>
                      <a:endParaRPr lang="en-GB" sz="1400" b="0" i="0" u="none" strike="noStrike" dirty="0">
                        <a:solidFill>
                          <a:srgbClr val="000000"/>
                        </a:solidFill>
                        <a:effectLst/>
                        <a:latin typeface="Calibri"/>
                      </a:endParaRPr>
                    </a:p>
                  </a:txBody>
                  <a:tcPr marL="0" marR="0" marT="0" marB="0" anchor="ctr">
                    <a:solidFill>
                      <a:schemeClr val="accent2">
                        <a:lumMod val="40000"/>
                        <a:lumOff val="60000"/>
                      </a:schemeClr>
                    </a:solidFill>
                  </a:tcPr>
                </a:tc>
                <a:tc>
                  <a:txBody>
                    <a:bodyPr/>
                    <a:lstStyle/>
                    <a:p>
                      <a:pPr algn="ctr" fontAlgn="b"/>
                      <a:r>
                        <a:rPr lang="en-GB" sz="1400" u="none" strike="noStrike" dirty="0">
                          <a:effectLst/>
                        </a:rPr>
                        <a:t>0.96</a:t>
                      </a:r>
                      <a:endParaRPr lang="en-GB" sz="1400" b="0" i="0" u="none" strike="noStrike" dirty="0">
                        <a:solidFill>
                          <a:srgbClr val="000000"/>
                        </a:solidFill>
                        <a:effectLst/>
                        <a:latin typeface="Calibri"/>
                      </a:endParaRPr>
                    </a:p>
                  </a:txBody>
                  <a:tcPr marL="0" marR="0" marT="0" marB="0" anchor="ctr">
                    <a:solidFill>
                      <a:schemeClr val="accent2">
                        <a:lumMod val="40000"/>
                        <a:lumOff val="60000"/>
                      </a:schemeClr>
                    </a:solidFill>
                  </a:tcPr>
                </a:tc>
                <a:tc>
                  <a:txBody>
                    <a:bodyPr/>
                    <a:lstStyle/>
                    <a:p>
                      <a:pPr algn="ctr" fontAlgn="b"/>
                      <a:r>
                        <a:rPr lang="en-GB" sz="1400" u="none" strike="noStrike" dirty="0">
                          <a:effectLst/>
                        </a:rPr>
                        <a:t>0.32</a:t>
                      </a:r>
                      <a:endParaRPr lang="en-GB" sz="1400" b="0" i="0" u="none" strike="noStrike" dirty="0">
                        <a:solidFill>
                          <a:srgbClr val="000000"/>
                        </a:solidFill>
                        <a:effectLst/>
                        <a:latin typeface="Calibri"/>
                      </a:endParaRPr>
                    </a:p>
                  </a:txBody>
                  <a:tcPr marL="0" marR="0" marT="0" marB="0" anchor="ctr">
                    <a:solidFill>
                      <a:schemeClr val="bg1">
                        <a:lumMod val="85000"/>
                      </a:schemeClr>
                    </a:solidFill>
                  </a:tcPr>
                </a:tc>
                <a:tc>
                  <a:txBody>
                    <a:bodyPr/>
                    <a:lstStyle/>
                    <a:p>
                      <a:pPr algn="ctr" fontAlgn="b"/>
                      <a:r>
                        <a:rPr lang="en-GB" sz="1400" u="none" strike="noStrike" dirty="0">
                          <a:effectLst/>
                        </a:rPr>
                        <a:t>0.41</a:t>
                      </a:r>
                      <a:endParaRPr lang="en-GB" sz="1400" b="0" i="0" u="none" strike="noStrike" dirty="0">
                        <a:solidFill>
                          <a:srgbClr val="000000"/>
                        </a:solidFill>
                        <a:effectLst/>
                        <a:latin typeface="Calibri"/>
                      </a:endParaRPr>
                    </a:p>
                  </a:txBody>
                  <a:tcPr marL="0" marR="0" marT="0" marB="0" anchor="ctr">
                    <a:solidFill>
                      <a:schemeClr val="bg1">
                        <a:lumMod val="85000"/>
                      </a:schemeClr>
                    </a:solidFill>
                  </a:tcPr>
                </a:tc>
                <a:tc>
                  <a:txBody>
                    <a:bodyPr/>
                    <a:lstStyle/>
                    <a:p>
                      <a:pPr algn="ctr" fontAlgn="b"/>
                      <a:r>
                        <a:rPr lang="en-GB" sz="1400" u="none" strike="noStrike" dirty="0">
                          <a:effectLst/>
                        </a:rPr>
                        <a:t>0.40</a:t>
                      </a:r>
                      <a:endParaRPr lang="en-GB" sz="1400" b="0" i="0" u="none" strike="noStrike" dirty="0">
                        <a:solidFill>
                          <a:srgbClr val="000000"/>
                        </a:solidFill>
                        <a:effectLst/>
                        <a:latin typeface="Calibri"/>
                      </a:endParaRPr>
                    </a:p>
                  </a:txBody>
                  <a:tcPr marL="0" marR="0" marT="0" marB="0" anchor="ctr">
                    <a:solidFill>
                      <a:schemeClr val="bg1">
                        <a:lumMod val="85000"/>
                      </a:schemeClr>
                    </a:solidFill>
                  </a:tcPr>
                </a:tc>
                <a:tc>
                  <a:txBody>
                    <a:bodyPr/>
                    <a:lstStyle/>
                    <a:p>
                      <a:pPr algn="ctr" fontAlgn="b"/>
                      <a:r>
                        <a:rPr lang="en-GB" sz="1400" u="none" strike="noStrike" dirty="0">
                          <a:effectLst/>
                        </a:rPr>
                        <a:t>0.40</a:t>
                      </a:r>
                      <a:endParaRPr lang="en-GB" sz="1400" b="0" i="0" u="none" strike="noStrike" dirty="0">
                        <a:solidFill>
                          <a:srgbClr val="000000"/>
                        </a:solidFill>
                        <a:effectLst/>
                        <a:latin typeface="Calibri"/>
                      </a:endParaRPr>
                    </a:p>
                  </a:txBody>
                  <a:tcPr marL="0" marR="0" marT="0" marB="0" anchor="ctr">
                    <a:solidFill>
                      <a:schemeClr val="bg1">
                        <a:lumMod val="85000"/>
                      </a:schemeClr>
                    </a:solidFill>
                  </a:tcPr>
                </a:tc>
              </a:tr>
            </a:tbl>
          </a:graphicData>
        </a:graphic>
      </p:graphicFrame>
      <p:sp>
        <p:nvSpPr>
          <p:cNvPr id="16" name="Content Placeholder 2"/>
          <p:cNvSpPr txBox="1">
            <a:spLocks/>
          </p:cNvSpPr>
          <p:nvPr/>
        </p:nvSpPr>
        <p:spPr>
          <a:xfrm>
            <a:off x="437442" y="4131788"/>
            <a:ext cx="8229600" cy="1804556"/>
          </a:xfrm>
          <a:prstGeom prst="rect">
            <a:avLst/>
          </a:prstGeom>
          <a:solidFill>
            <a:schemeClr val="bg2"/>
          </a:solidFill>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2400" dirty="0" smtClean="0">
                <a:solidFill>
                  <a:prstClr val="black"/>
                </a:solidFill>
              </a:rPr>
              <a:t>27 Biophysical Nodes including 2 EWR sites</a:t>
            </a:r>
          </a:p>
          <a:p>
            <a:r>
              <a:rPr lang="en-ZA" sz="2400" dirty="0" smtClean="0">
                <a:solidFill>
                  <a:prstClr val="black"/>
                </a:solidFill>
              </a:rPr>
              <a:t>Scores summed for all nodes for each scenario then applied in integrated calculation with all four variables.</a:t>
            </a:r>
          </a:p>
          <a:p>
            <a:endParaRPr lang="en-ZA" sz="2400" dirty="0" smtClean="0">
              <a:solidFill>
                <a:prstClr val="black"/>
              </a:solidFill>
            </a:endParaRPr>
          </a:p>
        </p:txBody>
      </p:sp>
    </p:spTree>
    <p:extLst>
      <p:ext uri="{BB962C8B-B14F-4D97-AF65-F5344CB8AC3E}">
        <p14:creationId xmlns:p14="http://schemas.microsoft.com/office/powerpoint/2010/main" val="29640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Variable Scores &amp; Weights</a:t>
            </a:r>
            <a:endParaRPr lang="en-GB" sz="3600" b="1" dirty="0">
              <a:latin typeface="Futura Md BT" panose="020B06020202040203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107867"/>
              </p:ext>
            </p:extLst>
          </p:nvPr>
        </p:nvGraphicFramePr>
        <p:xfrm>
          <a:off x="558798" y="1356678"/>
          <a:ext cx="7714344" cy="2499620"/>
        </p:xfrm>
        <a:graphic>
          <a:graphicData uri="http://schemas.openxmlformats.org/drawingml/2006/table">
            <a:tbl>
              <a:tblPr>
                <a:tableStyleId>{22838BEF-8BB2-4498-84A7-C5851F593DF1}</a:tableStyleId>
              </a:tblPr>
              <a:tblGrid>
                <a:gridCol w="3882368"/>
                <a:gridCol w="957994"/>
                <a:gridCol w="957994"/>
                <a:gridCol w="957994"/>
                <a:gridCol w="957994"/>
              </a:tblGrid>
              <a:tr h="313303">
                <a:tc rowSpan="2">
                  <a:txBody>
                    <a:bodyPr/>
                    <a:lstStyle/>
                    <a:p>
                      <a:pPr algn="l" fontAlgn="b"/>
                      <a:r>
                        <a:rPr lang="en-ZA" sz="2400" b="1" i="0" u="none" strike="noStrike" dirty="0" smtClean="0">
                          <a:solidFill>
                            <a:srgbClr val="000000"/>
                          </a:solidFill>
                          <a:effectLst/>
                          <a:latin typeface="Calibri"/>
                        </a:rPr>
                        <a:t>Variables</a:t>
                      </a:r>
                      <a:endParaRPr lang="en-GB" sz="2400" b="1" i="0" u="none" strike="noStrike" dirty="0">
                        <a:solidFill>
                          <a:srgbClr val="000000"/>
                        </a:solidFill>
                        <a:effectLst/>
                        <a:latin typeface="Calibri"/>
                      </a:endParaRPr>
                    </a:p>
                  </a:txBody>
                  <a:tcPr marL="0" marR="0" marT="0" marB="0" anchor="ct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r>
              <a:tr h="219312">
                <a:tc vMerge="1">
                  <a:txBody>
                    <a:bodyPr/>
                    <a:lstStyle/>
                    <a:p>
                      <a:pPr algn="l" fontAlgn="b"/>
                      <a:endParaRPr lang="en-GB" sz="24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3</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41</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42</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43</a:t>
                      </a:r>
                      <a:endParaRPr lang="en-GB" sz="1600" b="1" i="0" u="none" strike="noStrike" dirty="0">
                        <a:solidFill>
                          <a:srgbClr val="000000"/>
                        </a:solidFill>
                        <a:effectLst/>
                        <a:latin typeface="Calibri"/>
                      </a:endParaRPr>
                    </a:p>
                  </a:txBody>
                  <a:tcPr marL="0" marR="0" marT="0" marB="0" anchor="b"/>
                </a:tc>
              </a:tr>
              <a:tr h="62661">
                <a:tc gridSpan="5">
                  <a:txBody>
                    <a:bodyPr/>
                    <a:lstStyle/>
                    <a:p>
                      <a:pPr algn="l" fontAlgn="b"/>
                      <a:endParaRPr lang="en-GB" sz="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r>
              <a:tr h="375963">
                <a:tc>
                  <a:txBody>
                    <a:bodyPr/>
                    <a:lstStyle/>
                    <a:p>
                      <a:pPr algn="l" fontAlgn="b"/>
                      <a:r>
                        <a:rPr lang="en-GB" sz="2400" u="none" strike="noStrike" smtClean="0">
                          <a:effectLst/>
                        </a:rPr>
                        <a:t>Ecological  Status</a:t>
                      </a:r>
                      <a:endParaRPr lang="en-GB" sz="2400" b="0" i="0" u="none" strike="noStrike" dirty="0">
                        <a:solidFill>
                          <a:srgbClr val="000000"/>
                        </a:solidFill>
                        <a:effectLst/>
                        <a:latin typeface="Calibri"/>
                      </a:endParaRPr>
                    </a:p>
                  </a:txBody>
                  <a:tcPr marL="0" marR="0" marT="0" marB="0" anchor="b"/>
                </a:tc>
                <a:tc>
                  <a:txBody>
                    <a:bodyPr/>
                    <a:lstStyle/>
                    <a:p>
                      <a:pPr algn="r" fontAlgn="b"/>
                      <a:r>
                        <a:rPr lang="en-GB" sz="2000" dirty="0" smtClean="0"/>
                        <a:t>0.843</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dirty="0" smtClean="0"/>
                        <a:t>0.969</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dirty="0" smtClean="0"/>
                        <a:t>0.938</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dirty="0" smtClean="0"/>
                        <a:t>0.936</a:t>
                      </a:r>
                      <a:endParaRPr lang="en-GB" sz="2000" b="0" i="0" u="none" strike="noStrike" dirty="0">
                        <a:solidFill>
                          <a:srgbClr val="000000"/>
                        </a:solidFill>
                        <a:effectLst/>
                        <a:latin typeface="Calibri"/>
                      </a:endParaRPr>
                    </a:p>
                  </a:txBody>
                  <a:tcPr marL="0" marR="36000" marT="0" marB="0" anchor="b"/>
                </a:tc>
              </a:tr>
              <a:tr h="375963">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r" fontAlgn="b"/>
                      <a:r>
                        <a:rPr lang="en-GB" sz="2000" b="0" i="0" u="none" strike="noStrike" dirty="0" smtClean="0">
                          <a:solidFill>
                            <a:srgbClr val="000000"/>
                          </a:solidFill>
                          <a:effectLst/>
                          <a:latin typeface="+mn-lt"/>
                        </a:rPr>
                        <a:t>1.014</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b="0" i="0" u="none" strike="noStrike" dirty="0" smtClean="0">
                          <a:solidFill>
                            <a:srgbClr val="000000"/>
                          </a:solidFill>
                          <a:effectLst/>
                          <a:latin typeface="+mn-lt"/>
                        </a:rPr>
                        <a:t>1</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b="0" i="0" u="none" strike="noStrike" dirty="0" smtClean="0">
                          <a:solidFill>
                            <a:srgbClr val="000000"/>
                          </a:solidFill>
                          <a:effectLst/>
                          <a:latin typeface="Calibri"/>
                        </a:rPr>
                        <a:t>1.077</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b="0" i="0" u="none" strike="noStrike" dirty="0" smtClean="0">
                          <a:solidFill>
                            <a:srgbClr val="000000"/>
                          </a:solidFill>
                          <a:effectLst/>
                          <a:latin typeface="+mn-lt"/>
                        </a:rPr>
                        <a:t>1.074</a:t>
                      </a:r>
                      <a:endParaRPr lang="en-GB" sz="2000" b="0" i="0" u="none" strike="noStrike" dirty="0">
                        <a:solidFill>
                          <a:srgbClr val="000000"/>
                        </a:solidFill>
                        <a:effectLst/>
                        <a:latin typeface="Calibri"/>
                      </a:endParaRPr>
                    </a:p>
                  </a:txBody>
                  <a:tcPr marL="0" marR="36000" marT="0" marB="0" anchor="b"/>
                </a:tc>
              </a:tr>
              <a:tr h="751927">
                <a:tc>
                  <a:txBody>
                    <a:bodyPr/>
                    <a:lstStyle/>
                    <a:p>
                      <a:pPr algn="l" fontAlgn="b"/>
                      <a:r>
                        <a:rPr lang="en-GB" sz="2400" u="none" strike="noStrike" dirty="0" smtClean="0">
                          <a:effectLst/>
                        </a:rPr>
                        <a:t>Economic Indicator (GDP)                             (R Millions)</a:t>
                      </a:r>
                      <a:endParaRPr lang="en-GB" sz="2400" b="0" i="0" u="none" strike="noStrike" dirty="0">
                        <a:solidFill>
                          <a:srgbClr val="000000"/>
                        </a:solidFill>
                        <a:effectLst/>
                        <a:latin typeface="Calibri"/>
                      </a:endParaRPr>
                    </a:p>
                  </a:txBody>
                  <a:tcPr marL="0" marR="0" marT="0" marB="0" anchor="b"/>
                </a:tc>
                <a:tc>
                  <a:txBody>
                    <a:bodyPr/>
                    <a:lstStyle/>
                    <a:p>
                      <a:pPr algn="r" fontAlgn="b"/>
                      <a:r>
                        <a:rPr lang="en-GB" sz="2000" b="0" i="0" u="none" strike="noStrike" dirty="0" smtClean="0">
                          <a:solidFill>
                            <a:srgbClr val="000000"/>
                          </a:solidFill>
                          <a:effectLst/>
                          <a:latin typeface="+mn-lt"/>
                        </a:rPr>
                        <a:t>281 37</a:t>
                      </a:r>
                      <a:endParaRPr lang="en-GB" sz="2000" b="0" i="0" u="none" strike="noStrike" dirty="0">
                        <a:solidFill>
                          <a:srgbClr val="000000"/>
                        </a:solidFill>
                        <a:effectLst/>
                        <a:latin typeface="+mn-lt"/>
                      </a:endParaRPr>
                    </a:p>
                  </a:txBody>
                  <a:tcPr marL="0" marR="36000" marT="0" marB="0" anchor="ctr"/>
                </a:tc>
                <a:tc>
                  <a:txBody>
                    <a:bodyPr/>
                    <a:lstStyle/>
                    <a:p>
                      <a:pPr algn="r" fontAlgn="b"/>
                      <a:r>
                        <a:rPr lang="en-GB" sz="2000" b="0" i="0" u="none" strike="noStrike" dirty="0" smtClean="0">
                          <a:solidFill>
                            <a:srgbClr val="000000"/>
                          </a:solidFill>
                          <a:effectLst/>
                          <a:latin typeface="+mn-lt"/>
                        </a:rPr>
                        <a:t>28 137</a:t>
                      </a:r>
                      <a:endParaRPr lang="en-GB" sz="2000" b="0" i="0" u="none" strike="noStrike" dirty="0">
                        <a:solidFill>
                          <a:srgbClr val="000000"/>
                        </a:solidFill>
                        <a:effectLst/>
                        <a:latin typeface="+mn-lt"/>
                      </a:endParaRPr>
                    </a:p>
                  </a:txBody>
                  <a:tcPr marL="0" marR="36000" marT="0" marB="0" anchor="ctr"/>
                </a:tc>
                <a:tc>
                  <a:txBody>
                    <a:bodyPr/>
                    <a:lstStyle/>
                    <a:p>
                      <a:pPr algn="r" fontAlgn="b"/>
                      <a:r>
                        <a:rPr lang="en-GB" sz="2000" b="0" i="0" u="none" strike="noStrike" dirty="0" smtClean="0">
                          <a:solidFill>
                            <a:srgbClr val="000000"/>
                          </a:solidFill>
                          <a:effectLst/>
                          <a:latin typeface="+mn-lt"/>
                        </a:rPr>
                        <a:t>22 737</a:t>
                      </a:r>
                      <a:endParaRPr lang="en-GB" sz="2000" b="0" i="0" u="none" strike="noStrike" dirty="0">
                        <a:solidFill>
                          <a:srgbClr val="000000"/>
                        </a:solidFill>
                        <a:effectLst/>
                        <a:latin typeface="+mn-lt"/>
                      </a:endParaRPr>
                    </a:p>
                  </a:txBody>
                  <a:tcPr marL="0" marR="36000" marT="0" marB="0" anchor="ctr"/>
                </a:tc>
                <a:tc>
                  <a:txBody>
                    <a:bodyPr/>
                    <a:lstStyle/>
                    <a:p>
                      <a:pPr algn="r" fontAlgn="b"/>
                      <a:r>
                        <a:rPr lang="en-GB" sz="2000" b="0" i="0" u="none" strike="noStrike" dirty="0" smtClean="0">
                          <a:solidFill>
                            <a:srgbClr val="000000"/>
                          </a:solidFill>
                          <a:effectLst/>
                          <a:latin typeface="+mn-lt"/>
                        </a:rPr>
                        <a:t>21 838</a:t>
                      </a:r>
                      <a:endParaRPr lang="en-GB" sz="2000" b="0" i="0" u="none" strike="noStrike" dirty="0">
                        <a:solidFill>
                          <a:srgbClr val="000000"/>
                        </a:solidFill>
                        <a:effectLst/>
                        <a:latin typeface="+mn-lt"/>
                      </a:endParaRPr>
                    </a:p>
                  </a:txBody>
                  <a:tcPr marL="0" marR="36000" marT="0" marB="0" anchor="ctr"/>
                </a:tc>
              </a:tr>
              <a:tr h="375963">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r" fontAlgn="b"/>
                      <a:r>
                        <a:rPr lang="en-GB" sz="2000" b="0" i="0" u="none" strike="noStrike" dirty="0" smtClean="0">
                          <a:solidFill>
                            <a:srgbClr val="000000"/>
                          </a:solidFill>
                          <a:effectLst/>
                          <a:latin typeface="+mn-lt"/>
                        </a:rPr>
                        <a:t>17 052</a:t>
                      </a:r>
                      <a:endParaRPr lang="en-GB" sz="2000" b="0" i="0" u="none" strike="noStrike" dirty="0">
                        <a:solidFill>
                          <a:srgbClr val="000000"/>
                        </a:solidFill>
                        <a:effectLst/>
                        <a:latin typeface="+mn-lt"/>
                      </a:endParaRPr>
                    </a:p>
                  </a:txBody>
                  <a:tcPr marL="0" marR="36000" marT="0" marB="0" anchor="b"/>
                </a:tc>
                <a:tc>
                  <a:txBody>
                    <a:bodyPr/>
                    <a:lstStyle/>
                    <a:p>
                      <a:pPr algn="r" fontAlgn="b"/>
                      <a:r>
                        <a:rPr lang="en-GB" sz="2000" b="0" i="0" u="none" strike="noStrike" dirty="0" smtClean="0">
                          <a:solidFill>
                            <a:srgbClr val="000000"/>
                          </a:solidFill>
                          <a:effectLst/>
                          <a:latin typeface="+mn-lt"/>
                        </a:rPr>
                        <a:t>6 619</a:t>
                      </a:r>
                      <a:endParaRPr lang="en-GB" sz="2000" b="0" i="0" u="none" strike="noStrike" dirty="0">
                        <a:solidFill>
                          <a:srgbClr val="000000"/>
                        </a:solidFill>
                        <a:effectLst/>
                        <a:latin typeface="Calibri"/>
                      </a:endParaRPr>
                    </a:p>
                  </a:txBody>
                  <a:tcPr marL="0" marR="36000" marT="0" marB="0" anchor="b"/>
                </a:tc>
                <a:tc>
                  <a:txBody>
                    <a:bodyPr/>
                    <a:lstStyle/>
                    <a:p>
                      <a:pPr algn="r" fontAlgn="b"/>
                      <a:r>
                        <a:rPr lang="en-GB" sz="2000" b="0" i="0" u="none" strike="noStrike" dirty="0" smtClean="0">
                          <a:solidFill>
                            <a:srgbClr val="000000"/>
                          </a:solidFill>
                          <a:effectLst/>
                          <a:latin typeface="+mn-lt"/>
                        </a:rPr>
                        <a:t>10 821</a:t>
                      </a:r>
                      <a:endParaRPr lang="en-GB" sz="2000" b="0" i="0" u="none" strike="noStrike" dirty="0">
                        <a:solidFill>
                          <a:srgbClr val="000000"/>
                        </a:solidFill>
                        <a:effectLst/>
                        <a:latin typeface="+mn-lt"/>
                      </a:endParaRPr>
                    </a:p>
                  </a:txBody>
                  <a:tcPr marL="0" marR="36000" marT="0" marB="0" anchor="b"/>
                </a:tc>
                <a:tc>
                  <a:txBody>
                    <a:bodyPr/>
                    <a:lstStyle/>
                    <a:p>
                      <a:pPr algn="r" fontAlgn="b"/>
                      <a:r>
                        <a:rPr lang="en-GB" sz="2000" b="0" i="0" u="none" strike="noStrike" dirty="0" smtClean="0">
                          <a:solidFill>
                            <a:srgbClr val="000000"/>
                          </a:solidFill>
                          <a:effectLst/>
                          <a:latin typeface="+mn-lt"/>
                        </a:rPr>
                        <a:t>10 091</a:t>
                      </a:r>
                      <a:endParaRPr lang="en-GB" sz="2000" b="0" i="0" u="none" strike="noStrike" dirty="0">
                        <a:solidFill>
                          <a:srgbClr val="000000"/>
                        </a:solidFill>
                        <a:effectLst/>
                        <a:latin typeface="+mn-lt"/>
                      </a:endParaRPr>
                    </a:p>
                  </a:txBody>
                  <a:tcPr marL="0" marR="3600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35913684"/>
              </p:ext>
            </p:extLst>
          </p:nvPr>
        </p:nvGraphicFramePr>
        <p:xfrm>
          <a:off x="1337253" y="4152898"/>
          <a:ext cx="4406900" cy="2273300"/>
        </p:xfrm>
        <a:graphic>
          <a:graphicData uri="http://schemas.openxmlformats.org/drawingml/2006/table">
            <a:tbl>
              <a:tblPr>
                <a:tableStyleId>{22838BEF-8BB2-4498-84A7-C5851F593DF1}</a:tableStyleId>
              </a:tblPr>
              <a:tblGrid>
                <a:gridCol w="3246364"/>
                <a:gridCol w="1160536"/>
              </a:tblGrid>
              <a:tr h="419686">
                <a:tc>
                  <a:txBody>
                    <a:bodyPr/>
                    <a:lstStyle/>
                    <a:p>
                      <a:pPr algn="l" fontAlgn="b"/>
                      <a:r>
                        <a:rPr lang="en-GB" sz="2400" b="1" u="none" strike="noStrike" dirty="0" smtClean="0">
                          <a:effectLst/>
                        </a:rPr>
                        <a:t>Variables</a:t>
                      </a:r>
                    </a:p>
                  </a:txBody>
                  <a:tcPr marL="0" marR="0" marT="0" marB="0" anchor="ctr"/>
                </a:tc>
                <a:tc>
                  <a:txBody>
                    <a:bodyPr/>
                    <a:lstStyle/>
                    <a:p>
                      <a:pPr algn="r" fontAlgn="b"/>
                      <a:r>
                        <a:rPr lang="en-GB" sz="2000" b="1" u="none" strike="noStrike" dirty="0" smtClean="0">
                          <a:effectLst/>
                        </a:rPr>
                        <a:t>Weights</a:t>
                      </a:r>
                      <a:endParaRPr lang="en-GB" sz="2000" b="1" i="0" u="none" strike="noStrike" dirty="0">
                        <a:solidFill>
                          <a:srgbClr val="000000"/>
                        </a:solidFill>
                        <a:effectLst/>
                        <a:latin typeface="Calibri"/>
                      </a:endParaRPr>
                    </a:p>
                  </a:txBody>
                  <a:tcPr marL="0" marR="0" marT="0" marB="0" anchor="b"/>
                </a:tc>
              </a:tr>
              <a:tr h="174870">
                <a:tc gridSpan="2">
                  <a:txBody>
                    <a:bodyPr/>
                    <a:lstStyle/>
                    <a:p>
                      <a:pPr algn="l" fontAlgn="b"/>
                      <a:endParaRPr lang="en-GB" sz="1000" b="1" i="1" u="none" strike="noStrike" dirty="0">
                        <a:solidFill>
                          <a:srgbClr val="000000"/>
                        </a:solidFill>
                        <a:effectLst/>
                        <a:latin typeface="Calibri"/>
                      </a:endParaRPr>
                    </a:p>
                  </a:txBody>
                  <a:tcPr marL="0" marR="0" marT="0" marB="0" anchor="b"/>
                </a:tc>
                <a:tc hMerge="1">
                  <a:txBody>
                    <a:bodyPr/>
                    <a:lstStyle/>
                    <a:p>
                      <a:endParaRPr lang="en-GB"/>
                    </a:p>
                  </a:txBody>
                  <a:tcPr/>
                </a:tc>
              </a:tr>
              <a:tr h="419686">
                <a:tc>
                  <a:txBody>
                    <a:bodyPr/>
                    <a:lstStyle/>
                    <a:p>
                      <a:pPr algn="l" fontAlgn="b"/>
                      <a:r>
                        <a:rPr lang="en-GB" sz="2400" u="none" strike="noStrike" dirty="0" smtClean="0">
                          <a:effectLst/>
                        </a:rPr>
                        <a:t>Ecological  </a:t>
                      </a:r>
                      <a:r>
                        <a:rPr lang="en-GB" sz="2400" u="none" strike="noStrike" dirty="0">
                          <a:effectLst/>
                        </a:rPr>
                        <a:t>Status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0.5</a:t>
                      </a:r>
                      <a:endParaRPr lang="en-GB" dirty="0"/>
                    </a:p>
                  </a:txBody>
                  <a:tcPr marL="0" marR="0" marT="0" marB="0" anchor="b"/>
                </a:tc>
              </a:tr>
              <a:tr h="419686">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0.05</a:t>
                      </a:r>
                      <a:endParaRPr lang="en-GB" dirty="0"/>
                    </a:p>
                  </a:txBody>
                  <a:tcPr marL="0" marR="0" marT="0" marB="0" anchor="b"/>
                </a:tc>
              </a:tr>
              <a:tr h="419686">
                <a:tc>
                  <a:txBody>
                    <a:bodyPr/>
                    <a:lstStyle/>
                    <a:p>
                      <a:pPr algn="l" fontAlgn="b"/>
                      <a:r>
                        <a:rPr lang="en-GB" sz="2400" u="none" strike="noStrike" dirty="0" smtClean="0">
                          <a:effectLst/>
                        </a:rPr>
                        <a:t>Economic </a:t>
                      </a:r>
                      <a:r>
                        <a:rPr lang="en-GB" sz="2400" u="none" strike="noStrike" dirty="0">
                          <a:effectLst/>
                        </a:rPr>
                        <a:t>Indicator </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a:t>
                      </a:r>
                      <a:endParaRPr lang="en-GB" dirty="0"/>
                    </a:p>
                  </a:txBody>
                  <a:tcPr marL="0" marR="0" marT="0" marB="0" anchor="ctr"/>
                </a:tc>
              </a:tr>
              <a:tr h="419686">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0.25</a:t>
                      </a:r>
                      <a:endParaRPr lang="en-GB" dirty="0"/>
                    </a:p>
                  </a:txBody>
                  <a:tcPr marL="0" marR="0" marT="0" marB="0" anchor="b"/>
                </a:tc>
              </a:tr>
            </a:tbl>
          </a:graphicData>
        </a:graphic>
      </p:graphicFrame>
      <p:sp>
        <p:nvSpPr>
          <p:cNvPr id="3" name="Right Brace 2"/>
          <p:cNvSpPr/>
          <p:nvPr/>
        </p:nvSpPr>
        <p:spPr>
          <a:xfrm>
            <a:off x="5923150" y="5158596"/>
            <a:ext cx="345057" cy="12676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7" name="Right Brace 6"/>
          <p:cNvSpPr/>
          <p:nvPr/>
        </p:nvSpPr>
        <p:spPr>
          <a:xfrm>
            <a:off x="5920273" y="4753988"/>
            <a:ext cx="345057" cy="3802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5" name="TextBox 4"/>
          <p:cNvSpPr txBox="1"/>
          <p:nvPr/>
        </p:nvSpPr>
        <p:spPr>
          <a:xfrm>
            <a:off x="6318155" y="4737087"/>
            <a:ext cx="1681872"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Ecology</a:t>
            </a:r>
            <a:endParaRPr lang="en-GB" sz="2000" dirty="0">
              <a:solidFill>
                <a:prstClr val="black"/>
              </a:solidFill>
              <a:latin typeface="Arial" charset="0"/>
              <a:ea typeface="MS PGothic" pitchFamily="34" charset="-128"/>
            </a:endParaRPr>
          </a:p>
        </p:txBody>
      </p:sp>
      <p:sp>
        <p:nvSpPr>
          <p:cNvPr id="8" name="TextBox 7"/>
          <p:cNvSpPr txBox="1"/>
          <p:nvPr/>
        </p:nvSpPr>
        <p:spPr>
          <a:xfrm>
            <a:off x="6310849" y="5597536"/>
            <a:ext cx="2608406"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Socio-Economic</a:t>
            </a:r>
            <a:endParaRPr lang="en-GB" sz="20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421340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12929" y="2183373"/>
            <a:ext cx="7747503" cy="3477875"/>
          </a:xfrm>
          <a:prstGeom prst="rect">
            <a:avLst/>
          </a:prstGeom>
          <a:noFill/>
          <a:ln w="28575">
            <a:solidFill>
              <a:schemeClr val="bg1"/>
            </a:solidFill>
          </a:ln>
        </p:spPr>
        <p:txBody>
          <a:bodyPr wrap="square" rtlCol="0">
            <a:spAutoFit/>
          </a:bodyPr>
          <a:lstStyle/>
          <a:p>
            <a:pPr algn="ctr"/>
            <a:r>
              <a:rPr lang="en-ZA" sz="2800" dirty="0">
                <a:solidFill>
                  <a:prstClr val="white"/>
                </a:solidFill>
                <a:ea typeface="MS PGothic" pitchFamily="34" charset="-128"/>
                <a:cs typeface="ＭＳ Ｐゴシック" charset="0"/>
              </a:rPr>
              <a:t>MVOTI TO UMZIMKULU CLASSIFICATION STUDY</a:t>
            </a:r>
          </a:p>
          <a:p>
            <a:pPr algn="ctr"/>
            <a:endParaRPr lang="en-US" sz="1600" dirty="0">
              <a:solidFill>
                <a:prstClr val="white"/>
              </a:solidFill>
              <a:ea typeface="MS PGothic" pitchFamily="34" charset="-128"/>
              <a:cs typeface="ＭＳ Ｐゴシック" charset="0"/>
            </a:endParaRPr>
          </a:p>
          <a:p>
            <a:pPr algn="ctr"/>
            <a:r>
              <a:rPr lang="en-ZA" sz="2800" dirty="0">
                <a:solidFill>
                  <a:prstClr val="white"/>
                </a:solidFill>
                <a:ea typeface="MS PGothic" pitchFamily="34" charset="-128"/>
                <a:cs typeface="ＭＳ Ｐゴシック" charset="0"/>
              </a:rPr>
              <a:t>Session 1:  Approach to evaluate and compare scenarios as an aid to decision makers to recommend a scenario and Water Resource Class</a:t>
            </a:r>
          </a:p>
          <a:p>
            <a:pPr algn="ctr"/>
            <a:endParaRPr lang="en-US" sz="2800" dirty="0">
              <a:solidFill>
                <a:prstClr val="white"/>
              </a:solidFill>
              <a:ea typeface="MS PGothic" pitchFamily="34" charset="-128"/>
              <a:cs typeface="ＭＳ Ｐゴシック" charset="0"/>
            </a:endParaRPr>
          </a:p>
          <a:p>
            <a:pPr algn="ctr"/>
            <a:r>
              <a:rPr lang="en-ZA" sz="3200" b="1" dirty="0">
                <a:solidFill>
                  <a:prstClr val="white"/>
                </a:solidFill>
                <a:ea typeface="MS PGothic" pitchFamily="34" charset="-128"/>
                <a:cs typeface="ＭＳ Ｐゴシック" charset="0"/>
              </a:rPr>
              <a:t>Recap and overview of the approach</a:t>
            </a:r>
          </a:p>
          <a:p>
            <a:pPr algn="ctr"/>
            <a:endParaRPr lang="en-ZA" sz="3200" b="1" dirty="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1624794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Visualisation of Variables Scores</a:t>
            </a:r>
            <a:endParaRPr lang="en-GB" sz="3600" b="1" dirty="0">
              <a:latin typeface="Futura Md BT" panose="020B0602020204020303"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28" y="1028700"/>
            <a:ext cx="8085072" cy="52703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462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738" y="2277450"/>
            <a:ext cx="29051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ZA" sz="2800" b="1" dirty="0">
                <a:latin typeface="Futura Md BT" panose="020B0602020204020303" pitchFamily="34" charset="0"/>
              </a:rPr>
              <a:t>Overall Ranking (Two Rank Methods)</a:t>
            </a:r>
            <a:endParaRPr lang="en-GB" sz="2800" b="1" dirty="0">
              <a:latin typeface="Futura Md BT" panose="020B06020202040203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0855569"/>
              </p:ext>
            </p:extLst>
          </p:nvPr>
        </p:nvGraphicFramePr>
        <p:xfrm>
          <a:off x="1193799" y="1089744"/>
          <a:ext cx="6742050" cy="1767840"/>
        </p:xfrm>
        <a:graphic>
          <a:graphicData uri="http://schemas.openxmlformats.org/drawingml/2006/table">
            <a:tbl>
              <a:tblPr>
                <a:tableStyleId>{22838BEF-8BB2-4498-84A7-C5851F593DF1}</a:tableStyleId>
              </a:tblPr>
              <a:tblGrid>
                <a:gridCol w="3364040"/>
                <a:gridCol w="911748"/>
                <a:gridCol w="810442"/>
                <a:gridCol w="827910"/>
                <a:gridCol w="827910"/>
              </a:tblGrid>
              <a:tr h="216113">
                <a:tc rowSpan="2">
                  <a:txBody>
                    <a:bodyPr/>
                    <a:lstStyle/>
                    <a:p>
                      <a:pPr algn="l" fontAlgn="b"/>
                      <a:r>
                        <a:rPr lang="en-ZA" sz="2000" b="1" u="none" strike="noStrike" dirty="0" smtClean="0">
                          <a:effectLst/>
                        </a:rPr>
                        <a:t>Method</a:t>
                      </a:r>
                      <a:endParaRPr lang="en-ZA" sz="2000" b="1" i="0" u="none" strike="noStrike" dirty="0">
                        <a:solidFill>
                          <a:srgbClr val="000000"/>
                        </a:solidFill>
                        <a:effectLst/>
                        <a:latin typeface="Calibri"/>
                      </a:endParaRPr>
                    </a:p>
                  </a:txBody>
                  <a:tcPr marL="0" marR="0" marT="0" marB="0" anchor="ct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6113">
                <a:tc vMerge="1">
                  <a:txBody>
                    <a:bodyPr/>
                    <a:lstStyle/>
                    <a:p>
                      <a:pPr algn="l" fontAlgn="b"/>
                      <a:endParaRPr lang="en-ZA" sz="20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GB" sz="1600" b="1" u="none" strike="noStrike" dirty="0">
                          <a:effectLst/>
                        </a:rPr>
                        <a:t>3</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41</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42</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43</a:t>
                      </a:r>
                      <a:endParaRPr lang="en-GB" sz="1600" b="1" i="0" u="none" strike="noStrike" dirty="0">
                        <a:solidFill>
                          <a:srgbClr val="000000"/>
                        </a:solidFill>
                        <a:effectLst/>
                        <a:latin typeface="Calibri"/>
                      </a:endParaRPr>
                    </a:p>
                  </a:txBody>
                  <a:tcPr marL="0" marR="0" marT="0" marB="0" anchor="b"/>
                </a:tc>
              </a:tr>
              <a:tr h="216113">
                <a:tc>
                  <a:txBody>
                    <a:bodyPr/>
                    <a:lstStyle/>
                    <a:p>
                      <a:pPr algn="l" fontAlgn="b"/>
                      <a:r>
                        <a:rPr lang="en-ZA" sz="1600" u="none" strike="noStrike" dirty="0">
                          <a:effectLst/>
                        </a:rPr>
                        <a:t>Overall Score (Rank Order method)</a:t>
                      </a:r>
                      <a:endParaRPr lang="en-ZA" sz="1600" b="1" i="0" u="none" strike="noStrike" dirty="0">
                        <a:solidFill>
                          <a:srgbClr val="000000"/>
                        </a:solidFill>
                        <a:effectLst/>
                        <a:latin typeface="Calibri"/>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2.40</a:t>
                      </a: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2.40</a:t>
                      </a:r>
                    </a:p>
                  </a:txBody>
                  <a:tcPr marL="0" marR="0" marT="0" marB="0" anchor="b"/>
                </a:tc>
                <a:tc>
                  <a:txBody>
                    <a:bodyPr/>
                    <a:lstStyle/>
                    <a:p>
                      <a:pPr algn="ctr" fontAlgn="b"/>
                      <a:r>
                        <a:rPr lang="en-ZA" sz="1600" b="0" i="0" u="none" strike="noStrike" smtClean="0">
                          <a:solidFill>
                            <a:srgbClr val="000000"/>
                          </a:solidFill>
                          <a:effectLst/>
                          <a:latin typeface="+mn-lt"/>
                        </a:rPr>
                        <a:t>3.05</a:t>
                      </a:r>
                      <a:endParaRPr lang="en-GB" sz="1600" b="0" i="0" u="none" strike="noStrike" dirty="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2.05</a:t>
                      </a:r>
                    </a:p>
                  </a:txBody>
                  <a:tcPr marL="0" marR="0" marT="0" marB="0" anchor="b"/>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4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ZA" sz="1600" b="1" i="0" u="none" strike="noStrike" dirty="0" smtClean="0">
                          <a:solidFill>
                            <a:srgbClr val="000000"/>
                          </a:solidFill>
                          <a:effectLst/>
                          <a:latin typeface="+mn-lt"/>
                        </a:rPr>
                        <a:t>3</a:t>
                      </a:r>
                      <a:endParaRPr lang="en-GB" sz="1600" b="1" i="0" u="none" strike="noStrike" dirty="0">
                        <a:solidFill>
                          <a:srgbClr val="000000"/>
                        </a:solidFill>
                        <a:effectLst/>
                        <a:latin typeface="+mn-lt"/>
                      </a:endParaRPr>
                    </a:p>
                  </a:txBody>
                  <a:tcPr marL="0" marR="0" marT="0" marB="0" anchor="b"/>
                </a:tc>
                <a:tc>
                  <a:txBody>
                    <a:bodyPr/>
                    <a:lstStyle/>
                    <a:p>
                      <a:pPr algn="ctr" fontAlgn="b"/>
                      <a:r>
                        <a:rPr lang="en-ZA" sz="1600" b="1" i="0" u="none" strike="noStrike" dirty="0" smtClean="0">
                          <a:solidFill>
                            <a:srgbClr val="000000"/>
                          </a:solidFill>
                          <a:effectLst/>
                          <a:latin typeface="+mn-lt"/>
                        </a:rPr>
                        <a:t>2</a:t>
                      </a:r>
                      <a:endParaRPr lang="en-GB" sz="1600" b="1" i="0" u="none" strike="noStrike" dirty="0">
                        <a:solidFill>
                          <a:srgbClr val="000000"/>
                        </a:solidFill>
                        <a:effectLst/>
                        <a:latin typeface="+mn-lt"/>
                      </a:endParaRPr>
                    </a:p>
                  </a:txBody>
                  <a:tcPr marL="0" marR="0" marT="0" marB="0" anchor="b"/>
                </a:tc>
                <a:tc>
                  <a:txBody>
                    <a:bodyPr/>
                    <a:lstStyle/>
                    <a:p>
                      <a:pPr algn="ctr" fontAlgn="b"/>
                      <a:r>
                        <a:rPr lang="en-ZA" sz="1600" b="1" i="0" u="none" strike="noStrike" dirty="0" smtClean="0">
                          <a:solidFill>
                            <a:srgbClr val="FF0000"/>
                          </a:solidFill>
                          <a:effectLst/>
                          <a:latin typeface="+mn-lt"/>
                        </a:rPr>
                        <a:t>1</a:t>
                      </a:r>
                      <a:endParaRPr lang="en-GB" sz="1600" b="1" i="0" u="none" strike="noStrike" dirty="0">
                        <a:solidFill>
                          <a:srgbClr val="FF0000"/>
                        </a:solidFill>
                        <a:effectLst/>
                        <a:latin typeface="+mn-lt"/>
                      </a:endParaRPr>
                    </a:p>
                  </a:txBody>
                  <a:tcPr marL="0" marR="0" marT="0" marB="0" anchor="b"/>
                </a:tc>
                <a:tc>
                  <a:txBody>
                    <a:bodyPr/>
                    <a:lstStyle/>
                    <a:p>
                      <a:pPr algn="ctr" fontAlgn="b"/>
                      <a:r>
                        <a:rPr lang="en-ZA" sz="1600" b="1" i="0" u="none" strike="noStrike" dirty="0" smtClean="0">
                          <a:solidFill>
                            <a:srgbClr val="000000"/>
                          </a:solidFill>
                          <a:effectLst/>
                          <a:latin typeface="+mn-lt"/>
                        </a:rPr>
                        <a:t>4</a:t>
                      </a:r>
                      <a:endParaRPr lang="en-GB" sz="1600" b="1" i="0" u="none" strike="noStrike" dirty="0">
                        <a:solidFill>
                          <a:srgbClr val="000000"/>
                        </a:solidFill>
                        <a:effectLst/>
                        <a:latin typeface="+mn-lt"/>
                      </a:endParaRPr>
                    </a:p>
                  </a:txBody>
                  <a:tcPr marL="0" marR="0" marT="0" marB="0" anchor="b"/>
                </a:tc>
              </a:tr>
              <a:tr h="152144">
                <a:tc gridSpan="5">
                  <a:txBody>
                    <a:bodyPr/>
                    <a:lstStyle/>
                    <a:p>
                      <a:pPr algn="ctr" fontAlgn="b"/>
                      <a:r>
                        <a:rPr lang="en-GB" sz="1600" u="none" strike="noStrike" dirty="0">
                          <a:effectLst/>
                          <a:latin typeface="+mn-lt"/>
                        </a:rPr>
                        <a:t> </a:t>
                      </a:r>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r>
              <a:tr h="138165">
                <a:tc>
                  <a:txBody>
                    <a:bodyPr/>
                    <a:lstStyle/>
                    <a:p>
                      <a:pPr algn="l" fontAlgn="b"/>
                      <a:r>
                        <a:rPr lang="en-GB" sz="1600" u="none" strike="noStrike" dirty="0">
                          <a:effectLst/>
                        </a:rPr>
                        <a:t>Overall Score (Normalisation Method</a:t>
                      </a:r>
                      <a:r>
                        <a:rPr lang="en-GB" sz="1600" u="none" strike="noStrike" dirty="0" smtClean="0">
                          <a:effectLst/>
                        </a:rPr>
                        <a:t>)</a:t>
                      </a:r>
                      <a:endParaRPr lang="en-GB" sz="1600" u="none" strike="noStrike" dirty="0">
                        <a:effectLst/>
                      </a:endParaRPr>
                    </a:p>
                  </a:txBody>
                  <a:tcPr marL="0" marR="0" marT="0" marB="0" anchor="b"/>
                </a:tc>
                <a:tc>
                  <a:txBody>
                    <a:bodyPr/>
                    <a:lstStyle/>
                    <a:p>
                      <a:pPr algn="ctr" fontAlgn="b"/>
                      <a:r>
                        <a:rPr lang="en-GB" sz="1600" u="none" strike="noStrike" dirty="0" smtClean="0">
                          <a:effectLst/>
                          <a:latin typeface="+mn-lt"/>
                        </a:rPr>
                        <a:t>0.459</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u="none" strike="noStrike" dirty="0" smtClean="0">
                          <a:effectLst/>
                          <a:latin typeface="+mn-lt"/>
                        </a:rPr>
                        <a:t>0.500</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u="none" strike="noStrike" dirty="0" smtClean="0">
                          <a:effectLst/>
                          <a:latin typeface="+mn-lt"/>
                        </a:rPr>
                        <a:t>0.641</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u="none" strike="noStrike" dirty="0" smtClean="0">
                          <a:effectLst/>
                          <a:latin typeface="+mn-lt"/>
                        </a:rPr>
                        <a:t>0.596</a:t>
                      </a:r>
                      <a:endParaRPr lang="en-GB" sz="1600" b="0" i="0" u="none" strike="noStrike" dirty="0">
                        <a:solidFill>
                          <a:srgbClr val="000000"/>
                        </a:solidFill>
                        <a:effectLst/>
                        <a:latin typeface="+mn-lt"/>
                      </a:endParaRPr>
                    </a:p>
                  </a:txBody>
                  <a:tcPr marL="0" marR="0" marT="0" marB="0" anchor="b"/>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4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latin typeface="+mn-lt"/>
                        </a:rPr>
                        <a:t>4</a:t>
                      </a:r>
                      <a:endParaRPr lang="en-GB" sz="1600" b="1" i="0" u="none" strike="noStrike" dirty="0">
                        <a:solidFill>
                          <a:srgbClr val="000000"/>
                        </a:solidFill>
                        <a:effectLst/>
                        <a:latin typeface="+mn-lt"/>
                      </a:endParaRPr>
                    </a:p>
                  </a:txBody>
                  <a:tcPr marL="0" marR="0" marT="0" marB="0" anchor="b"/>
                </a:tc>
                <a:tc>
                  <a:txBody>
                    <a:bodyPr/>
                    <a:lstStyle/>
                    <a:p>
                      <a:pPr algn="ctr" fontAlgn="b"/>
                      <a:r>
                        <a:rPr lang="en-ZA" sz="1600" b="1" i="0" u="none" strike="noStrike" dirty="0" smtClean="0">
                          <a:solidFill>
                            <a:schemeClr val="dk1"/>
                          </a:solidFill>
                          <a:effectLst/>
                          <a:latin typeface="+mn-lt"/>
                        </a:rPr>
                        <a:t>3</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u="none" strike="noStrike" dirty="0" smtClean="0">
                          <a:solidFill>
                            <a:srgbClr val="FF0000"/>
                          </a:solidFill>
                          <a:effectLst/>
                          <a:latin typeface="+mn-lt"/>
                        </a:rPr>
                        <a:t>1</a:t>
                      </a:r>
                      <a:endParaRPr lang="en-GB" sz="1600" b="1" i="0" u="none" strike="noStrike" dirty="0">
                        <a:solidFill>
                          <a:srgbClr val="FF0000"/>
                        </a:solidFill>
                        <a:effectLst/>
                        <a:latin typeface="+mn-lt"/>
                      </a:endParaRPr>
                    </a:p>
                  </a:txBody>
                  <a:tcPr marL="0" marR="0" marT="0" marB="0" anchor="b"/>
                </a:tc>
                <a:tc>
                  <a:txBody>
                    <a:bodyPr/>
                    <a:lstStyle/>
                    <a:p>
                      <a:pPr algn="ctr" fontAlgn="b"/>
                      <a:r>
                        <a:rPr lang="en-GB" sz="1600" b="1" u="none" strike="noStrike" dirty="0" smtClean="0">
                          <a:effectLst/>
                          <a:latin typeface="+mn-lt"/>
                        </a:rPr>
                        <a:t>2</a:t>
                      </a:r>
                      <a:endParaRPr lang="en-GB" sz="1600" b="1" i="0" u="none" strike="noStrike" dirty="0">
                        <a:solidFill>
                          <a:srgbClr val="000000"/>
                        </a:solidFill>
                        <a:effectLst/>
                        <a:latin typeface="+mn-lt"/>
                      </a:endParaRPr>
                    </a:p>
                  </a:txBody>
                  <a:tcPr marL="0" marR="0" marT="0" marB="0" anchor="b"/>
                </a:tc>
              </a:tr>
            </a:tbl>
          </a:graphicData>
        </a:graphic>
      </p:graphicFrame>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897" y="2277450"/>
            <a:ext cx="29051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418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ZA" sz="3600" dirty="0"/>
              <a:t>Sensitivity analysis and synthesis of </a:t>
            </a:r>
            <a:r>
              <a:rPr lang="en-ZA" sz="3600" dirty="0" smtClean="0"/>
              <a:t>results</a:t>
            </a:r>
            <a:endParaRPr lang="en-GB" sz="3600" dirty="0"/>
          </a:p>
        </p:txBody>
      </p:sp>
      <p:graphicFrame>
        <p:nvGraphicFramePr>
          <p:cNvPr id="7" name="Table 6"/>
          <p:cNvGraphicFramePr>
            <a:graphicFrameLocks noGrp="1"/>
          </p:cNvGraphicFramePr>
          <p:nvPr>
            <p:extLst>
              <p:ext uri="{D42A27DB-BD31-4B8C-83A1-F6EECF244321}">
                <p14:modId xmlns:p14="http://schemas.microsoft.com/office/powerpoint/2010/main" val="963481136"/>
              </p:ext>
            </p:extLst>
          </p:nvPr>
        </p:nvGraphicFramePr>
        <p:xfrm>
          <a:off x="165101" y="1244600"/>
          <a:ext cx="8610599" cy="4977657"/>
        </p:xfrm>
        <a:graphic>
          <a:graphicData uri="http://schemas.openxmlformats.org/drawingml/2006/table">
            <a:tbl>
              <a:tblPr>
                <a:tableStyleId>{3C2FFA5D-87B4-456A-9821-1D502468CF0F}</a:tableStyleId>
              </a:tblPr>
              <a:tblGrid>
                <a:gridCol w="1015999"/>
                <a:gridCol w="952500"/>
                <a:gridCol w="1130300"/>
                <a:gridCol w="850900"/>
                <a:gridCol w="673441"/>
                <a:gridCol w="97524"/>
                <a:gridCol w="1116051"/>
                <a:gridCol w="924628"/>
                <a:gridCol w="924628"/>
                <a:gridCol w="924628"/>
              </a:tblGrid>
              <a:tr h="468105">
                <a:tc gridSpan="5">
                  <a:txBody>
                    <a:bodyPr/>
                    <a:lstStyle/>
                    <a:p>
                      <a:pPr algn="ctr" fontAlgn="b"/>
                      <a:r>
                        <a:rPr lang="en-ZA" sz="1600" b="1" u="none" strike="noStrike" dirty="0" smtClean="0">
                          <a:effectLst/>
                        </a:rPr>
                        <a:t>Weights</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gridSpan="4">
                  <a:txBody>
                    <a:bodyPr/>
                    <a:lstStyle/>
                    <a:p>
                      <a:pPr algn="ctr" fontAlgn="b"/>
                      <a:r>
                        <a:rPr lang="en-ZA" sz="1600" b="1" u="none" strike="noStrike" dirty="0" smtClean="0">
                          <a:effectLst/>
                        </a:rPr>
                        <a:t>Rank</a:t>
                      </a:r>
                      <a:r>
                        <a:rPr lang="en-ZA" sz="1600" b="1" u="none" strike="noStrike" baseline="0" dirty="0" smtClean="0">
                          <a:effectLst/>
                        </a:rPr>
                        <a:t> Position of Scenario</a:t>
                      </a:r>
                    </a:p>
                    <a:p>
                      <a:pPr algn="ctr" fontAlgn="b"/>
                      <a:r>
                        <a:rPr lang="en-ZA" sz="1600" b="1" u="none" strike="noStrike" baseline="0" dirty="0" smtClean="0">
                          <a:effectLst/>
                        </a:rPr>
                        <a:t>(Normalisation Ranking Method)</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r>
              <a:tr h="468105">
                <a:tc>
                  <a:txBody>
                    <a:bodyPr/>
                    <a:lstStyle/>
                    <a:p>
                      <a:pPr algn="ctr" fontAlgn="b"/>
                      <a:r>
                        <a:rPr lang="en-ZA" sz="1600" b="1" u="none" strike="noStrike" dirty="0" smtClean="0">
                          <a:effectLst/>
                        </a:rPr>
                        <a:t>Alternative</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b="1" u="none" strike="noStrike" dirty="0" smtClean="0">
                          <a:effectLst/>
                        </a:rPr>
                        <a:t>Ecology</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b="1" u="none" strike="noStrike" dirty="0" err="1" smtClean="0">
                          <a:effectLst/>
                        </a:rPr>
                        <a:t>EcoSystem</a:t>
                      </a:r>
                      <a:r>
                        <a:rPr lang="en-GB" sz="1600" b="1" u="none" strike="noStrike" dirty="0" smtClean="0">
                          <a:effectLst/>
                        </a:rPr>
                        <a:t> Services</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b="1" u="none" strike="noStrike" dirty="0">
                          <a:effectLst/>
                        </a:rPr>
                        <a:t>GDP</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b="1" u="none" strike="noStrike" dirty="0">
                          <a:effectLst/>
                        </a:rPr>
                        <a:t>Jobs</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ZA" sz="1600" b="1" u="none" strike="noStrike" dirty="0" smtClean="0">
                          <a:effectLst/>
                        </a:rPr>
                        <a:t>3</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ZA" sz="1600" b="1" u="none" strike="noStrike" dirty="0" smtClean="0">
                          <a:effectLst/>
                        </a:rPr>
                        <a:t>41</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ZA" sz="1600" b="1" u="none" strike="noStrike" dirty="0" smtClean="0">
                          <a:effectLst/>
                        </a:rPr>
                        <a:t>42</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c>
                  <a:txBody>
                    <a:bodyPr/>
                    <a:lstStyle/>
                    <a:p>
                      <a:pPr algn="ctr" fontAlgn="b"/>
                      <a:r>
                        <a:rPr lang="en-ZA" sz="1600" b="1" u="none" strike="noStrike" dirty="0" smtClean="0">
                          <a:effectLst/>
                        </a:rPr>
                        <a:t>43</a:t>
                      </a:r>
                      <a:endParaRPr lang="en-GB" sz="1600" b="1" i="0" u="none" strike="noStrike" dirty="0">
                        <a:solidFill>
                          <a:srgbClr val="000000"/>
                        </a:solidFill>
                        <a:effectLst/>
                        <a:latin typeface="Calibri"/>
                      </a:endParaRPr>
                    </a:p>
                  </a:txBody>
                  <a:tcPr marL="0" marR="0" marT="0" marB="0" anchor="ctr">
                    <a:solidFill>
                      <a:schemeClr val="tx2">
                        <a:lumMod val="40000"/>
                        <a:lumOff val="60000"/>
                      </a:schemeClr>
                    </a:solidFill>
                  </a:tcPr>
                </a:tc>
              </a:tr>
              <a:tr h="608536">
                <a:tc>
                  <a:txBody>
                    <a:bodyPr/>
                    <a:lstStyle/>
                    <a:p>
                      <a:pPr algn="ctr" fontAlgn="b"/>
                      <a:r>
                        <a:rPr lang="en-GB" sz="1600" b="1" i="1" u="none" strike="noStrike" dirty="0">
                          <a:effectLst/>
                        </a:rPr>
                        <a:t>1</a:t>
                      </a:r>
                      <a:endParaRPr lang="en-GB" sz="1600" b="1" i="1" u="none" strike="noStrike" dirty="0">
                        <a:solidFill>
                          <a:srgbClr val="000000"/>
                        </a:solidFill>
                        <a:effectLst/>
                        <a:latin typeface="Calibri"/>
                      </a:endParaRPr>
                    </a:p>
                  </a:txBody>
                  <a:tcPr marL="0" marR="0" marT="0" marB="0" anchor="ctr"/>
                </a:tc>
                <a:tc>
                  <a:txBody>
                    <a:bodyPr/>
                    <a:lstStyle/>
                    <a:p>
                      <a:pPr algn="ctr" fontAlgn="b"/>
                      <a:r>
                        <a:rPr lang="en-GB" sz="1600" i="1" u="none" strike="noStrike" dirty="0">
                          <a:effectLst/>
                        </a:rPr>
                        <a:t>0.50</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i="1" u="none" strike="noStrike" dirty="0">
                          <a:effectLst/>
                        </a:rPr>
                        <a:t>0.05</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i="1" u="none" strike="noStrike" dirty="0">
                          <a:effectLst/>
                        </a:rPr>
                        <a:t>0.20</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i="1" u="none" strike="noStrike" dirty="0">
                          <a:effectLst/>
                        </a:rPr>
                        <a:t>0.25</a:t>
                      </a:r>
                      <a:endParaRPr lang="en-GB" sz="1600" b="0" i="1" u="none" strike="noStrike" dirty="0">
                        <a:solidFill>
                          <a:srgbClr val="000000"/>
                        </a:solidFill>
                        <a:effectLst/>
                        <a:latin typeface="Calibri"/>
                      </a:endParaRPr>
                    </a:p>
                  </a:txBody>
                  <a:tcPr marL="0" marR="0" marT="0" marB="0" anchor="ctr"/>
                </a:tc>
                <a:tc>
                  <a:txBody>
                    <a:bodyPr/>
                    <a:lstStyle/>
                    <a:p>
                      <a:pPr algn="ctr" fontAlgn="b"/>
                      <a:endParaRPr lang="en-GB" sz="1600" b="0" i="1" u="none" strike="noStrike">
                        <a:solidFill>
                          <a:srgbClr val="000000"/>
                        </a:solidFill>
                        <a:effectLst/>
                        <a:latin typeface="Calibri"/>
                      </a:endParaRPr>
                    </a:p>
                  </a:txBody>
                  <a:tcPr marL="0" marR="0" marT="0" marB="0" anchor="ctr"/>
                </a:tc>
                <a:tc>
                  <a:txBody>
                    <a:bodyPr/>
                    <a:lstStyle/>
                    <a:p>
                      <a:pPr algn="ctr" fontAlgn="b"/>
                      <a:r>
                        <a:rPr lang="en-GB" sz="1600" i="1" u="none" strike="noStrike" dirty="0" smtClean="0">
                          <a:effectLst/>
                        </a:rPr>
                        <a:t>3</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i="1" u="none" strike="noStrike" dirty="0" smtClean="0">
                          <a:effectLst/>
                        </a:rPr>
                        <a:t>2</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b="1" i="1" u="none" strike="noStrike" dirty="0" smtClean="0">
                          <a:effectLst/>
                        </a:rPr>
                        <a:t>1</a:t>
                      </a:r>
                      <a:endParaRPr lang="en-GB" sz="1600" b="1" i="1"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i="1" u="none" strike="noStrike" dirty="0" smtClean="0">
                          <a:effectLst/>
                        </a:rPr>
                        <a:t>4</a:t>
                      </a:r>
                      <a:endParaRPr lang="en-GB" sz="1600" b="0" i="1" u="none" strike="noStrike" dirty="0">
                        <a:solidFill>
                          <a:srgbClr val="000000"/>
                        </a:solidFill>
                        <a:effectLst/>
                        <a:latin typeface="Calibri"/>
                      </a:endParaRPr>
                    </a:p>
                  </a:txBody>
                  <a:tcPr marL="0" marR="0" marT="0" marB="0" anchor="ctr"/>
                </a:tc>
              </a:tr>
              <a:tr h="585131">
                <a:tc>
                  <a:txBody>
                    <a:bodyPr/>
                    <a:lstStyle/>
                    <a:p>
                      <a:pPr algn="ctr" fontAlgn="b"/>
                      <a:r>
                        <a:rPr lang="en-GB" sz="1600" u="none" strike="noStrike">
                          <a:effectLst/>
                        </a:rPr>
                        <a:t>2</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0.50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a:effectLst/>
                        </a:rPr>
                        <a:t>0.20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3</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0.20</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4</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0.05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0.30</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0.05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0.30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6</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7</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0.10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0.40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0.30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dirty="0">
                          <a:effectLst/>
                        </a:rPr>
                        <a:t>8</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a:effectLst/>
                        </a:rPr>
                        <a:t>0.15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0.10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0.45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0.30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600" b="1" u="none" strike="noStrike" dirty="0" smtClean="0">
                          <a:effectLst/>
                        </a:rPr>
                        <a:t>1</a:t>
                      </a:r>
                      <a:endParaRPr lang="en-GB" sz="16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a:endParaRPr>
                    </a:p>
                  </a:txBody>
                  <a:tcPr marL="0" marR="0" marT="0" marB="0" anchor="ctr"/>
                </a:tc>
              </a:tr>
            </a:tbl>
          </a:graphicData>
        </a:graphic>
      </p:graphicFrame>
      <p:sp>
        <p:nvSpPr>
          <p:cNvPr id="9" name="Rectangle 8"/>
          <p:cNvSpPr/>
          <p:nvPr/>
        </p:nvSpPr>
        <p:spPr>
          <a:xfrm>
            <a:off x="188429" y="6228834"/>
            <a:ext cx="2586927" cy="369332"/>
          </a:xfrm>
          <a:prstGeom prst="rect">
            <a:avLst/>
          </a:prstGeom>
        </p:spPr>
        <p:txBody>
          <a:bodyPr wrap="none">
            <a:spAutoFit/>
          </a:bodyPr>
          <a:lstStyle/>
          <a:p>
            <a:pPr fontAlgn="b"/>
            <a:r>
              <a:rPr lang="en-ZA" dirty="0" smtClean="0"/>
              <a:t>Rank: 1 </a:t>
            </a:r>
            <a:r>
              <a:rPr lang="en-ZA" dirty="0"/>
              <a:t>= best, 4 = </a:t>
            </a:r>
            <a:r>
              <a:rPr lang="en-ZA" dirty="0" smtClean="0"/>
              <a:t>worse.</a:t>
            </a:r>
            <a:endParaRPr lang="en-ZA" dirty="0">
              <a:solidFill>
                <a:srgbClr val="000000"/>
              </a:solidFill>
            </a:endParaRPr>
          </a:p>
        </p:txBody>
      </p:sp>
    </p:spTree>
    <p:extLst>
      <p:ext uri="{BB962C8B-B14F-4D97-AF65-F5344CB8AC3E}">
        <p14:creationId xmlns:p14="http://schemas.microsoft.com/office/powerpoint/2010/main" val="869101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a:t>Mvoti</a:t>
            </a:r>
            <a:r>
              <a:rPr lang="en-ZA" dirty="0"/>
              <a:t> River Catchment</a:t>
            </a:r>
            <a:endParaRPr dirty="0" smtClean="0"/>
          </a:p>
        </p:txBody>
      </p:sp>
      <p:graphicFrame>
        <p:nvGraphicFramePr>
          <p:cNvPr id="4" name="Table 3"/>
          <p:cNvGraphicFramePr>
            <a:graphicFrameLocks noGrp="1"/>
          </p:cNvGraphicFramePr>
          <p:nvPr>
            <p:extLst>
              <p:ext uri="{D42A27DB-BD31-4B8C-83A1-F6EECF244321}">
                <p14:modId xmlns:p14="http://schemas.microsoft.com/office/powerpoint/2010/main" val="1896175104"/>
              </p:ext>
            </p:extLst>
          </p:nvPr>
        </p:nvGraphicFramePr>
        <p:xfrm>
          <a:off x="457200" y="950914"/>
          <a:ext cx="8440060" cy="3295980"/>
        </p:xfrm>
        <a:graphic>
          <a:graphicData uri="http://schemas.openxmlformats.org/drawingml/2006/table">
            <a:tbl>
              <a:tblPr>
                <a:tableStyleId>{5C22544A-7EE6-4342-B048-85BDC9FD1C3A}</a:tableStyleId>
              </a:tblPr>
              <a:tblGrid>
                <a:gridCol w="1528763"/>
                <a:gridCol w="2428875"/>
                <a:gridCol w="1257300"/>
                <a:gridCol w="1443038"/>
                <a:gridCol w="1782084"/>
              </a:tblGrid>
              <a:tr h="558223">
                <a:tc rowSpan="2">
                  <a:txBody>
                    <a:bodyPr/>
                    <a:lstStyle/>
                    <a:p>
                      <a:pPr algn="ctr" fontAlgn="ctr"/>
                      <a:r>
                        <a:rPr lang="en-GB" sz="2000" b="1" u="none" strike="noStrike" dirty="0" smtClean="0">
                          <a:effectLst/>
                        </a:rPr>
                        <a:t>Scenarios</a:t>
                      </a:r>
                      <a:endParaRPr lang="en-GB" sz="2000" b="1" i="0" u="none" strike="noStrike" dirty="0">
                        <a:solidFill>
                          <a:srgbClr val="000000"/>
                        </a:solidFill>
                        <a:effectLst/>
                        <a:latin typeface="Calibri"/>
                      </a:endParaRPr>
                    </a:p>
                  </a:txBody>
                  <a:tcPr marL="8478" marR="8478" marT="8478" marB="0" anchor="ctr"/>
                </a:tc>
                <a:tc gridSpan="4">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800" b="1" u="none" strike="noStrike" dirty="0" smtClean="0">
                          <a:effectLst/>
                        </a:rPr>
                        <a:t>Scenario Variables</a:t>
                      </a:r>
                      <a:endParaRPr lang="en-GB" sz="1800" b="1" i="0" u="none" strike="noStrike" dirty="0" smtClean="0">
                        <a:solidFill>
                          <a:srgbClr val="000000"/>
                        </a:solidFill>
                        <a:effectLst/>
                        <a:latin typeface="Arial"/>
                      </a:endParaRPr>
                    </a:p>
                    <a:p>
                      <a:pPr algn="ctr" fontAlgn="ctr"/>
                      <a:endParaRPr lang="en-GB" sz="1800" b="1" i="0" u="none" strike="noStrike" dirty="0">
                        <a:solidFill>
                          <a:srgbClr val="000000"/>
                        </a:solidFill>
                        <a:effectLst/>
                        <a:latin typeface="Arial"/>
                      </a:endParaRPr>
                    </a:p>
                  </a:txBody>
                  <a:tcPr marL="8478" marR="8478" marT="8478" marB="0" anchor="ctr"/>
                </a:tc>
                <a:tc hMerge="1">
                  <a:txBody>
                    <a:bodyPr/>
                    <a:lstStyle/>
                    <a:p>
                      <a:endParaRPr lang="en-GB"/>
                    </a:p>
                  </a:txBody>
                  <a:tcPr/>
                </a:tc>
                <a:tc hMerge="1">
                  <a:txBody>
                    <a:bodyPr/>
                    <a:lstStyle/>
                    <a:p>
                      <a:endParaRPr lang="en-GB"/>
                    </a:p>
                  </a:txBody>
                  <a:tcPr/>
                </a:tc>
                <a:tc hMerge="1">
                  <a:txBody>
                    <a:bodyPr/>
                    <a:lstStyle/>
                    <a:p>
                      <a:endParaRPr lang="en-GB"/>
                    </a:p>
                  </a:txBody>
                  <a:tcPr/>
                </a:tc>
              </a:tr>
              <a:tr h="1161492">
                <a:tc vMerge="1">
                  <a:txBody>
                    <a:bodyPr/>
                    <a:lstStyle/>
                    <a:p>
                      <a:endParaRPr lang="en-GB"/>
                    </a:p>
                  </a:txBody>
                  <a:tcPr/>
                </a:tc>
                <a:tc>
                  <a:txBody>
                    <a:bodyPr/>
                    <a:lstStyle/>
                    <a:p>
                      <a:pPr algn="ctr" fontAlgn="ctr"/>
                      <a:r>
                        <a:rPr lang="en-ZA" sz="1600" b="1" u="none" strike="noStrike" dirty="0">
                          <a:effectLst/>
                        </a:rPr>
                        <a:t>Ultimate Development </a:t>
                      </a:r>
                      <a:r>
                        <a:rPr lang="en-ZA" sz="1600" b="1" u="none" strike="noStrike" dirty="0" smtClean="0">
                          <a:effectLst/>
                        </a:rPr>
                        <a:t>Demands &amp; Return Flows (</a:t>
                      </a:r>
                      <a:r>
                        <a:rPr lang="en-ZA" sz="1600" b="1" u="none" strike="noStrike" dirty="0">
                          <a:effectLst/>
                        </a:rPr>
                        <a:t>2040)</a:t>
                      </a:r>
                      <a:endParaRPr lang="en-ZA" sz="16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a:effectLst/>
                        </a:rPr>
                        <a:t>EWR</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Isithundu</a:t>
                      </a:r>
                      <a:r>
                        <a:rPr lang="en-GB" sz="1800" b="1" u="none" strike="noStrike" dirty="0">
                          <a:effectLst/>
                        </a:rPr>
                        <a:t> Dam</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Imvutshane</a:t>
                      </a:r>
                      <a:r>
                        <a:rPr lang="en-GB" sz="1800" b="1" u="none" strike="noStrike" dirty="0">
                          <a:effectLst/>
                        </a:rPr>
                        <a:t> Dam </a:t>
                      </a:r>
                      <a:endParaRPr lang="en-GB" sz="1800" b="1" i="0" u="none" strike="noStrike" dirty="0">
                        <a:solidFill>
                          <a:srgbClr val="000000"/>
                        </a:solidFill>
                        <a:effectLst/>
                        <a:latin typeface="Arial"/>
                      </a:endParaRPr>
                    </a:p>
                  </a:txBody>
                  <a:tcPr marL="8478" marR="8478" marT="8478" marB="0" anchor="ctr"/>
                </a:tc>
              </a:tr>
              <a:tr h="315253">
                <a:tc>
                  <a:txBody>
                    <a:bodyPr/>
                    <a:lstStyle/>
                    <a:p>
                      <a:pPr algn="ctr" fontAlgn="b"/>
                      <a:r>
                        <a:rPr lang="en-GB" sz="1600" u="none" strike="noStrike" dirty="0" smtClean="0">
                          <a:effectLst/>
                        </a:rPr>
                        <a:t>MV1 (PD)</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MV41</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REC </a:t>
                      </a:r>
                      <a:r>
                        <a:rPr lang="en-GB" sz="1600" u="none" strike="noStrike" dirty="0" smtClean="0">
                          <a:effectLst/>
                        </a:rPr>
                        <a:t>total</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800" b="1" u="none" strike="noStrike" dirty="0">
                          <a:effectLst/>
                        </a:rPr>
                        <a:t>MV42</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REC low</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smtClean="0">
                          <a:effectLst/>
                        </a:rPr>
                        <a:t>REC </a:t>
                      </a:r>
                      <a:r>
                        <a:rPr lang="en-GB" sz="1600" u="none" strike="noStrike" dirty="0">
                          <a:effectLst/>
                        </a:rPr>
                        <a:t>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Yes</a:t>
                      </a:r>
                      <a:endParaRPr lang="en-GB" sz="1600" b="0" i="0" u="none" strike="noStrike" dirty="0">
                        <a:solidFill>
                          <a:srgbClr val="000000"/>
                        </a:solidFill>
                        <a:effectLst/>
                        <a:latin typeface="Calibri"/>
                      </a:endParaRPr>
                    </a:p>
                  </a:txBody>
                  <a:tcPr marL="8478" marR="8478" marT="8478" marB="0" anchor="b"/>
                </a:tc>
              </a:tr>
            </a:tbl>
          </a:graphicData>
        </a:graphic>
      </p:graphicFrame>
      <p:sp>
        <p:nvSpPr>
          <p:cNvPr id="6" name="TextBox 5"/>
          <p:cNvSpPr txBox="1"/>
          <p:nvPr/>
        </p:nvSpPr>
        <p:spPr>
          <a:xfrm>
            <a:off x="377371" y="4326191"/>
            <a:ext cx="8650515" cy="1862048"/>
          </a:xfrm>
          <a:prstGeom prst="rect">
            <a:avLst/>
          </a:prstGeom>
          <a:noFill/>
        </p:spPr>
        <p:txBody>
          <a:bodyPr wrap="square" rtlCol="0">
            <a:spAutoFit/>
          </a:bodyPr>
          <a:lstStyle/>
          <a:p>
            <a:r>
              <a:rPr lang="en-ZA" sz="2000" dirty="0" smtClean="0">
                <a:solidFill>
                  <a:prstClr val="black"/>
                </a:solidFill>
              </a:rPr>
              <a:t>Discussion:</a:t>
            </a:r>
          </a:p>
          <a:p>
            <a:pPr marL="285750" indent="-285750">
              <a:spcBef>
                <a:spcPts val="600"/>
              </a:spcBef>
              <a:spcAft>
                <a:spcPts val="600"/>
              </a:spcAft>
              <a:buFont typeface="Arial" panose="020B0604020202020204" pitchFamily="34" charset="0"/>
              <a:buChar char="•"/>
            </a:pPr>
            <a:r>
              <a:rPr lang="en-ZA" sz="2000" dirty="0" smtClean="0">
                <a:solidFill>
                  <a:prstClr val="black"/>
                </a:solidFill>
              </a:rPr>
              <a:t>Scenario 42 is the best ranked scenarios, Scenario 43 is however close and has the benefit of total flows in January, February and March.  It may be possible through operational optimisation to improve on Scenario 43.</a:t>
            </a:r>
          </a:p>
          <a:p>
            <a:pPr marL="285750" indent="-285750">
              <a:spcBef>
                <a:spcPts val="600"/>
              </a:spcBef>
              <a:spcAft>
                <a:spcPts val="600"/>
              </a:spcAft>
              <a:buFont typeface="Arial" panose="020B0604020202020204" pitchFamily="34" charset="0"/>
              <a:buChar char="•"/>
            </a:pPr>
            <a:r>
              <a:rPr lang="en-ZA" sz="2000" dirty="0" smtClean="0">
                <a:solidFill>
                  <a:prstClr val="black"/>
                </a:solidFill>
              </a:rPr>
              <a:t>Comments?</a:t>
            </a:r>
            <a:endParaRPr lang="en-GB" sz="2000" dirty="0">
              <a:solidFill>
                <a:prstClr val="black"/>
              </a:solidFill>
            </a:endParaRPr>
          </a:p>
        </p:txBody>
      </p:sp>
    </p:spTree>
    <p:extLst>
      <p:ext uri="{BB962C8B-B14F-4D97-AF65-F5344CB8AC3E}">
        <p14:creationId xmlns:p14="http://schemas.microsoft.com/office/powerpoint/2010/main" val="335446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 y="38100"/>
            <a:ext cx="8572500" cy="783771"/>
          </a:xfrm>
        </p:spPr>
        <p:txBody>
          <a:bodyPr/>
          <a:lstStyle/>
          <a:p>
            <a:r>
              <a:rPr lang="en-ZA" sz="3000" b="1" dirty="0">
                <a:solidFill>
                  <a:prstClr val="white"/>
                </a:solidFill>
              </a:rPr>
              <a:t>Derivation of the Water Resource Class for each IUA</a:t>
            </a:r>
          </a:p>
        </p:txBody>
      </p:sp>
      <p:graphicFrame>
        <p:nvGraphicFramePr>
          <p:cNvPr id="5" name="Table 4"/>
          <p:cNvGraphicFramePr>
            <a:graphicFrameLocks noGrp="1"/>
          </p:cNvGraphicFramePr>
          <p:nvPr>
            <p:extLst>
              <p:ext uri="{D42A27DB-BD31-4B8C-83A1-F6EECF244321}">
                <p14:modId xmlns:p14="http://schemas.microsoft.com/office/powerpoint/2010/main" val="1607787820"/>
              </p:ext>
            </p:extLst>
          </p:nvPr>
        </p:nvGraphicFramePr>
        <p:xfrm>
          <a:off x="226694" y="1844824"/>
          <a:ext cx="8676005" cy="2743200"/>
        </p:xfrm>
        <a:graphic>
          <a:graphicData uri="http://schemas.openxmlformats.org/drawingml/2006/table">
            <a:tbl>
              <a:tblPr firstRow="1" firstCol="1" bandRow="1">
                <a:tableStyleId>{5C22544A-7EE6-4342-B048-85BDC9FD1C3A}</a:tableStyleId>
              </a:tblPr>
              <a:tblGrid>
                <a:gridCol w="1296881"/>
                <a:gridCol w="907205"/>
                <a:gridCol w="987552"/>
                <a:gridCol w="987552"/>
                <a:gridCol w="987552"/>
                <a:gridCol w="987552"/>
                <a:gridCol w="987552"/>
                <a:gridCol w="1534159"/>
              </a:tblGrid>
              <a:tr h="180340">
                <a:tc rowSpan="2" gridSpan="2">
                  <a:txBody>
                    <a:bodyPr/>
                    <a:lstStyle/>
                    <a:p>
                      <a:endParaRPr lang="en-GB" sz="2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2000" kern="1400" spc="25" dirty="0">
                          <a:effectLst/>
                        </a:rPr>
                        <a:t>% EC representation at units represented by biophysical nodes in an IUA</a:t>
                      </a:r>
                      <a:endParaRPr lang="en-GB" sz="2000"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800" kern="1400" spc="25" dirty="0" smtClean="0">
                          <a:effectLst/>
                          <a:latin typeface="Arial"/>
                          <a:ea typeface="Times New Roman"/>
                          <a:cs typeface="Calibri"/>
                        </a:rPr>
                        <a:t>Prominent</a:t>
                      </a:r>
                    </a:p>
                    <a:p>
                      <a:pPr algn="ctr">
                        <a:spcAft>
                          <a:spcPts val="0"/>
                        </a:spcAft>
                      </a:pPr>
                      <a:r>
                        <a:rPr lang="en-ZA" sz="1800" kern="1400" spc="25" dirty="0" smtClean="0">
                          <a:effectLst/>
                          <a:latin typeface="Arial"/>
                          <a:ea typeface="Times New Roman"/>
                          <a:cs typeface="Calibri"/>
                        </a:rPr>
                        <a:t>Ecological</a:t>
                      </a:r>
                      <a:r>
                        <a:rPr lang="en-ZA" sz="1800" kern="1400" spc="25" baseline="0" dirty="0" smtClean="0">
                          <a:effectLst/>
                          <a:latin typeface="Arial"/>
                          <a:ea typeface="Times New Roman"/>
                          <a:cs typeface="Calibri"/>
                        </a:rPr>
                        <a:t> Categories</a:t>
                      </a:r>
                      <a:endParaRPr lang="en-GB" sz="18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2000" kern="1400" spc="25" dirty="0">
                          <a:effectLst/>
                        </a:rPr>
                        <a:t>≥ A/B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≥C</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&lt;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60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A &amp; B</a:t>
                      </a: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70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10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C</a:t>
                      </a:r>
                      <a:endParaRPr lang="en-GB" sz="2000" kern="1400" spc="25" dirty="0">
                        <a:effectLst/>
                        <a:latin typeface="+mn-lt"/>
                        <a:ea typeface="Times New Roman"/>
                        <a:cs typeface="Calibri"/>
                      </a:endParaRPr>
                    </a:p>
                  </a:txBody>
                  <a:tcPr marL="17780" marR="17780" marT="17780" marB="17780" anchor="ctr"/>
                </a:tc>
              </a:tr>
              <a:tr h="180340">
                <a:tc rowSpan="2">
                  <a:txBody>
                    <a:bodyPr/>
                    <a:lstStyle/>
                    <a:p>
                      <a:pPr>
                        <a:spcAft>
                          <a:spcPts val="0"/>
                        </a:spcAft>
                      </a:pPr>
                      <a:r>
                        <a:rPr lang="en-GB" sz="2000" kern="1400" spc="25" dirty="0">
                          <a:effectLst/>
                        </a:rPr>
                        <a:t>Class </a:t>
                      </a:r>
                      <a:r>
                        <a:rPr lang="en-GB" sz="2000" kern="1400" spc="25" dirty="0" smtClean="0">
                          <a:effectLst/>
                        </a:rPr>
                        <a:t>III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Either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20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D</a:t>
                      </a:r>
                      <a:endParaRPr lang="en-GB" sz="2000" kern="1400" spc="25" dirty="0">
                        <a:effectLst/>
                        <a:latin typeface="+mn-lt"/>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2000" kern="1400" spc="25" dirty="0">
                          <a:effectLst/>
                        </a:rPr>
                        <a:t>Or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100</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mn-lt"/>
                      </a:endParaRPr>
                    </a:p>
                  </a:txBody>
                  <a:tcPr marL="17780" marR="17780" marT="17780" marB="17780" anchor="ctr"/>
                </a:tc>
              </a:tr>
            </a:tbl>
          </a:graphicData>
        </a:graphic>
      </p:graphicFrame>
      <p:sp>
        <p:nvSpPr>
          <p:cNvPr id="6" name="Content Placeholder 4"/>
          <p:cNvSpPr>
            <a:spLocks noGrp="1"/>
          </p:cNvSpPr>
          <p:nvPr>
            <p:ph idx="1"/>
          </p:nvPr>
        </p:nvSpPr>
        <p:spPr>
          <a:xfrm>
            <a:off x="467994" y="4603264"/>
            <a:ext cx="8229600" cy="5247389"/>
          </a:xfrm>
        </p:spPr>
        <p:txBody>
          <a:bodyPr/>
          <a:lstStyle/>
          <a:p>
            <a:pPr marL="0" indent="0">
              <a:buNone/>
            </a:pPr>
            <a:r>
              <a:rPr lang="en-ZA" sz="3000" dirty="0" smtClean="0"/>
              <a:t>Unit Percentages:</a:t>
            </a:r>
          </a:p>
          <a:p>
            <a:pPr marL="0" indent="0">
              <a:buNone/>
            </a:pPr>
            <a:r>
              <a:rPr lang="en-ZA" sz="3000" dirty="0" smtClean="0"/>
              <a:t>Length of river in a given Ecological Category divided by the total river length </a:t>
            </a:r>
            <a:r>
              <a:rPr lang="en-ZA" sz="3000" dirty="0"/>
              <a:t>in an IUA </a:t>
            </a:r>
            <a:r>
              <a:rPr lang="en-ZA" sz="3000" dirty="0" smtClean="0"/>
              <a:t>. </a:t>
            </a:r>
          </a:p>
        </p:txBody>
      </p:sp>
      <p:sp>
        <p:nvSpPr>
          <p:cNvPr id="7" name="Title 1"/>
          <p:cNvSpPr txBox="1">
            <a:spLocks/>
          </p:cNvSpPr>
          <p:nvPr/>
        </p:nvSpPr>
        <p:spPr>
          <a:xfrm>
            <a:off x="251520" y="1205069"/>
            <a:ext cx="8572500" cy="783771"/>
          </a:xfrm>
          <a:prstGeom prst="rect">
            <a:avLst/>
          </a:prstGeom>
        </p:spPr>
        <p:txBody>
          <a:bodyPr/>
          <a:lstStyle>
            <a:lvl1pPr algn="ctr" defTabSz="457200" rtl="0" eaLnBrk="0" fontAlgn="base" hangingPunct="0">
              <a:spcBef>
                <a:spcPct val="0"/>
              </a:spcBef>
              <a:spcAft>
                <a:spcPct val="0"/>
              </a:spcAft>
              <a:defRPr sz="4400"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800" b="1" dirty="0" smtClean="0">
                <a:solidFill>
                  <a:schemeClr val="tx1"/>
                </a:solidFill>
              </a:rPr>
              <a:t>Recommended Management Class Criteria Table</a:t>
            </a:r>
            <a:endParaRPr lang="en-GB" sz="2800" b="1" dirty="0">
              <a:solidFill>
                <a:schemeClr val="tx1"/>
              </a:solidFill>
            </a:endParaRPr>
          </a:p>
        </p:txBody>
      </p:sp>
    </p:spTree>
    <p:extLst>
      <p:ext uri="{BB962C8B-B14F-4D97-AF65-F5344CB8AC3E}">
        <p14:creationId xmlns:p14="http://schemas.microsoft.com/office/powerpoint/2010/main" val="1492059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14300"/>
            <a:ext cx="8413750" cy="783771"/>
          </a:xfrm>
        </p:spPr>
        <p:txBody>
          <a:bodyPr/>
          <a:lstStyle/>
          <a:p>
            <a:r>
              <a:rPr lang="en-GB" sz="2400" b="1" dirty="0">
                <a:latin typeface="Futura Md BT" panose="020B0602020204020303" pitchFamily="34" charset="0"/>
              </a:rPr>
              <a:t>Resulting IUA Management Classes for all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52211"/>
              </p:ext>
            </p:extLst>
          </p:nvPr>
        </p:nvGraphicFramePr>
        <p:xfrm>
          <a:off x="139700" y="1473200"/>
          <a:ext cx="8826502" cy="4051302"/>
        </p:xfrm>
        <a:graphic>
          <a:graphicData uri="http://schemas.openxmlformats.org/drawingml/2006/table">
            <a:tbl>
              <a:tblPr firstRow="1" firstCol="1" bandRow="1">
                <a:tableStyleId>{5C22544A-7EE6-4342-B048-85BDC9FD1C3A}</a:tableStyleId>
              </a:tblPr>
              <a:tblGrid>
                <a:gridCol w="1984302"/>
                <a:gridCol w="1064078"/>
                <a:gridCol w="1064078"/>
                <a:gridCol w="1064078"/>
                <a:gridCol w="1155652"/>
                <a:gridCol w="1509665"/>
                <a:gridCol w="984649"/>
              </a:tblGrid>
              <a:tr h="614557">
                <a:tc rowSpan="2">
                  <a:txBody>
                    <a:bodyPr/>
                    <a:lstStyle/>
                    <a:p>
                      <a:pPr algn="ctr">
                        <a:spcAft>
                          <a:spcPts val="0"/>
                        </a:spcAft>
                      </a:pPr>
                      <a:r>
                        <a:rPr lang="en-GB" sz="3200" b="1" kern="1400" spc="25" dirty="0">
                          <a:effectLst/>
                        </a:rPr>
                        <a:t>Integrated Unit of Analysis</a:t>
                      </a:r>
                      <a:endParaRPr lang="en-GB" sz="2800" b="1" kern="1400" spc="25" dirty="0">
                        <a:effectLst/>
                        <a:latin typeface="Arial"/>
                        <a:ea typeface="Times New Roman"/>
                        <a:cs typeface="Calibri"/>
                      </a:endParaRPr>
                    </a:p>
                  </a:txBody>
                  <a:tcPr marL="17780" marR="17780" marT="17780" marB="17780" anchor="ctr"/>
                </a:tc>
                <a:tc gridSpan="6">
                  <a:txBody>
                    <a:bodyPr/>
                    <a:lstStyle/>
                    <a:p>
                      <a:pPr algn="ctr">
                        <a:spcAft>
                          <a:spcPts val="0"/>
                        </a:spcAft>
                      </a:pPr>
                      <a:r>
                        <a:rPr lang="en-GB" sz="3200" b="1" kern="1400" spc="25" dirty="0">
                          <a:effectLst/>
                        </a:rPr>
                        <a:t>Scenarios and Management Class</a:t>
                      </a:r>
                      <a:endParaRPr lang="en-GB" sz="2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pPr algn="ctr">
                        <a:spcAft>
                          <a:spcPts val="0"/>
                        </a:spcAft>
                      </a:pPr>
                      <a:endParaRPr lang="en-GB" sz="2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r>
              <a:tr h="1145581">
                <a:tc vMerge="1">
                  <a:txBody>
                    <a:bodyPr/>
                    <a:lstStyle/>
                    <a:p>
                      <a:endParaRPr lang="en-GB"/>
                    </a:p>
                  </a:txBody>
                  <a:tcPr/>
                </a:tc>
                <a:tc>
                  <a:txBody>
                    <a:bodyPr/>
                    <a:lstStyle/>
                    <a:p>
                      <a:pPr algn="ctr" fontAlgn="b"/>
                      <a:r>
                        <a:rPr lang="en-ZA" sz="3200" b="1" i="0" u="none" strike="noStrike" dirty="0" smtClean="0">
                          <a:solidFill>
                            <a:srgbClr val="000000"/>
                          </a:solidFill>
                          <a:effectLst/>
                          <a:latin typeface="Calibri"/>
                        </a:rPr>
                        <a:t>PES</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i="0" u="none" strike="noStrike" dirty="0" smtClean="0">
                          <a:solidFill>
                            <a:srgbClr val="000000"/>
                          </a:solidFill>
                          <a:effectLst/>
                          <a:latin typeface="Calibri"/>
                        </a:rPr>
                        <a:t>REC</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effectLst/>
                        </a:rPr>
                        <a:t>3</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effectLst/>
                        </a:rPr>
                        <a:t>41</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solidFill>
                            <a:srgbClr val="FF0000"/>
                          </a:solidFill>
                          <a:effectLst/>
                        </a:rPr>
                        <a:t>42</a:t>
                      </a:r>
                      <a:endParaRPr lang="en-GB" sz="3200" b="1" i="0" u="none" strike="noStrike" dirty="0">
                        <a:solidFill>
                          <a:srgbClr val="FF0000"/>
                        </a:solidFill>
                        <a:effectLst/>
                        <a:latin typeface="Calibri"/>
                      </a:endParaRPr>
                    </a:p>
                  </a:txBody>
                  <a:tcPr marL="0" marR="0" marT="0" marB="0" anchor="ctr"/>
                </a:tc>
                <a:tc>
                  <a:txBody>
                    <a:bodyPr/>
                    <a:lstStyle/>
                    <a:p>
                      <a:pPr algn="ctr" fontAlgn="b"/>
                      <a:r>
                        <a:rPr lang="en-ZA" sz="3200" b="1" u="none" strike="noStrike" dirty="0" smtClean="0">
                          <a:effectLst/>
                        </a:rPr>
                        <a:t>43</a:t>
                      </a:r>
                      <a:endParaRPr lang="en-GB" sz="3200" b="1" i="0" u="none" strike="noStrike" dirty="0">
                        <a:solidFill>
                          <a:srgbClr val="000000"/>
                        </a:solidFill>
                        <a:effectLst/>
                        <a:latin typeface="Calibri"/>
                      </a:endParaRPr>
                    </a:p>
                  </a:txBody>
                  <a:tcPr marL="0" marR="0" marT="0" marB="0" anchor="ctr"/>
                </a:tc>
              </a:tr>
              <a:tr h="572791">
                <a:tc>
                  <a:txBody>
                    <a:bodyPr/>
                    <a:lstStyle/>
                    <a:p>
                      <a:pPr algn="ctr" fontAlgn="ctr"/>
                      <a:r>
                        <a:rPr lang="en-GB" sz="3200" b="1" i="0" u="none" strike="noStrike" dirty="0">
                          <a:solidFill>
                            <a:srgbClr val="000000"/>
                          </a:solidFill>
                          <a:effectLst/>
                          <a:latin typeface="Calibri"/>
                        </a:rPr>
                        <a:t>U4-1</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a:solidFill>
                            <a:srgbClr val="000000"/>
                          </a:solidFill>
                          <a:effectLst/>
                          <a:latin typeface="Calibri"/>
                        </a:rPr>
                        <a:t>II</a:t>
                      </a:r>
                    </a:p>
                  </a:txBody>
                  <a:tcPr marL="0" marR="0" marT="0" marB="0" anchor="ctr"/>
                </a:tc>
              </a:tr>
              <a:tr h="572791">
                <a:tc>
                  <a:txBody>
                    <a:bodyPr/>
                    <a:lstStyle/>
                    <a:p>
                      <a:pPr algn="ctr" fontAlgn="ctr"/>
                      <a:r>
                        <a:rPr lang="en-GB" sz="3200" b="1" i="0" u="none" strike="noStrike" dirty="0">
                          <a:solidFill>
                            <a:srgbClr val="000000"/>
                          </a:solidFill>
                          <a:effectLst/>
                          <a:latin typeface="Calibri"/>
                        </a:rPr>
                        <a:t>U4-2</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a:solidFill>
                            <a:srgbClr val="000000"/>
                          </a:solidFill>
                          <a:effectLst/>
                          <a:latin typeface="Calibri"/>
                        </a:rPr>
                        <a:t>II</a:t>
                      </a:r>
                    </a:p>
                  </a:txBody>
                  <a:tcPr marL="0" marR="0" marT="0" marB="0" anchor="ctr"/>
                </a:tc>
              </a:tr>
              <a:tr h="572791">
                <a:tc>
                  <a:txBody>
                    <a:bodyPr/>
                    <a:lstStyle/>
                    <a:p>
                      <a:pPr algn="ctr" fontAlgn="ctr"/>
                      <a:r>
                        <a:rPr lang="en-GB" sz="3200" b="1" i="0" u="none" strike="noStrike">
                          <a:solidFill>
                            <a:srgbClr val="000000"/>
                          </a:solidFill>
                          <a:effectLst/>
                          <a:latin typeface="Calibri"/>
                        </a:rPr>
                        <a:t>U4-3</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r>
              <a:tr h="572791">
                <a:tc>
                  <a:txBody>
                    <a:bodyPr/>
                    <a:lstStyle/>
                    <a:p>
                      <a:pPr algn="ctr" fontAlgn="ctr"/>
                      <a:r>
                        <a:rPr lang="en-GB" sz="3200" b="1" i="0" u="none" strike="noStrike">
                          <a:solidFill>
                            <a:srgbClr val="000000"/>
                          </a:solidFill>
                          <a:effectLst/>
                          <a:latin typeface="Calibri"/>
                        </a:rPr>
                        <a:t>U4-4</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XXX</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c>
                  <a:txBody>
                    <a:bodyPr/>
                    <a:lstStyle/>
                    <a:p>
                      <a:pPr algn="ctr" fontAlgn="ctr"/>
                      <a:r>
                        <a:rPr lang="en-GB" sz="3200" b="1" i="0" u="none" strike="noStrike" dirty="0">
                          <a:solidFill>
                            <a:srgbClr val="FF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r>
            </a:tbl>
          </a:graphicData>
        </a:graphic>
      </p:graphicFrame>
      <p:sp>
        <p:nvSpPr>
          <p:cNvPr id="5" name="TextBox 4"/>
          <p:cNvSpPr txBox="1"/>
          <p:nvPr/>
        </p:nvSpPr>
        <p:spPr>
          <a:xfrm>
            <a:off x="279400" y="5969000"/>
            <a:ext cx="6926896" cy="461665"/>
          </a:xfrm>
          <a:prstGeom prst="rect">
            <a:avLst/>
          </a:prstGeom>
          <a:noFill/>
        </p:spPr>
        <p:txBody>
          <a:bodyPr wrap="none" rtlCol="0">
            <a:spAutoFit/>
          </a:bodyPr>
          <a:lstStyle/>
          <a:p>
            <a:pPr defTabSz="457200" fontAlgn="base">
              <a:spcBef>
                <a:spcPct val="0"/>
              </a:spcBef>
              <a:spcAft>
                <a:spcPct val="0"/>
              </a:spcAft>
            </a:pPr>
            <a:r>
              <a:rPr lang="en-ZA" sz="2400" dirty="0">
                <a:solidFill>
                  <a:prstClr val="black"/>
                </a:solidFill>
                <a:latin typeface="Arial" charset="0"/>
                <a:ea typeface="MS PGothic" pitchFamily="34" charset="-128"/>
              </a:rPr>
              <a:t>“XXX” – Scenario did not achieve Class III criteria</a:t>
            </a:r>
            <a:endParaRPr lang="en-GB" sz="24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178553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83771"/>
          </a:xfrm>
        </p:spPr>
        <p:txBody>
          <a:bodyPr/>
          <a:lstStyle/>
          <a:p>
            <a:r>
              <a:rPr lang="en-GB" sz="3600" b="1" dirty="0" smtClean="0"/>
              <a:t>Ecological Categories for all Scenarios</a:t>
            </a:r>
            <a:endParaRPr lang="en-GB" sz="3600" b="1" dirty="0"/>
          </a:p>
        </p:txBody>
      </p:sp>
      <p:graphicFrame>
        <p:nvGraphicFramePr>
          <p:cNvPr id="5" name="Table 4"/>
          <p:cNvGraphicFramePr>
            <a:graphicFrameLocks noGrp="1"/>
          </p:cNvGraphicFramePr>
          <p:nvPr>
            <p:extLst>
              <p:ext uri="{D42A27DB-BD31-4B8C-83A1-F6EECF244321}">
                <p14:modId xmlns:p14="http://schemas.microsoft.com/office/powerpoint/2010/main" val="2967004191"/>
              </p:ext>
            </p:extLst>
          </p:nvPr>
        </p:nvGraphicFramePr>
        <p:xfrm>
          <a:off x="666366" y="762002"/>
          <a:ext cx="7794066" cy="5951197"/>
        </p:xfrm>
        <a:graphic>
          <a:graphicData uri="http://schemas.openxmlformats.org/drawingml/2006/table">
            <a:tbl>
              <a:tblPr/>
              <a:tblGrid>
                <a:gridCol w="1455518"/>
                <a:gridCol w="1424217"/>
                <a:gridCol w="653726"/>
                <a:gridCol w="795313"/>
                <a:gridCol w="918136"/>
                <a:gridCol w="786449"/>
                <a:gridCol w="786449"/>
                <a:gridCol w="974258"/>
              </a:tblGrid>
              <a:tr h="195520">
                <a:tc rowSpan="2">
                  <a:txBody>
                    <a:bodyPr/>
                    <a:lstStyle/>
                    <a:p>
                      <a:pPr algn="ctr" fontAlgn="ctr"/>
                      <a:r>
                        <a:rPr lang="en-GB" sz="14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River Length (km)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mn-lt"/>
                        </a:rPr>
                        <a:t>Ecological Category for Scenarios</a:t>
                      </a:r>
                    </a:p>
                    <a:p>
                      <a:pPr algn="ctr" fontAlgn="b"/>
                      <a:endParaRPr lang="en-GB"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36838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400" b="1" i="0" u="none" strike="noStrike" dirty="0">
                          <a:solidFill>
                            <a:srgbClr val="000000"/>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41</a:t>
                      </a:r>
                    </a:p>
                  </a:txBody>
                  <a:tcPr marL="0" marR="0" marT="0" marB="0"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42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 </a:t>
                      </a:r>
                      <a:r>
                        <a:rPr lang="en-GB" sz="1400" b="1" i="0" u="none" strike="noStrike" dirty="0" smtClean="0">
                          <a:solidFill>
                            <a:srgbClr val="000000"/>
                          </a:solidFill>
                          <a:effectLst/>
                          <a:latin typeface="Calibri"/>
                        </a:rPr>
                        <a:t>43</a:t>
                      </a:r>
                      <a:endParaRPr lang="en-GB" sz="1400" b="1"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93">
                <a:tc>
                  <a:txBody>
                    <a:bodyPr/>
                    <a:lstStyle/>
                    <a:p>
                      <a:pPr algn="l" fontAlgn="b"/>
                      <a:r>
                        <a:rPr lang="en-GB" sz="1200" b="0" i="0" u="none" strike="noStrike" dirty="0">
                          <a:solidFill>
                            <a:srgbClr val="000000"/>
                          </a:solidFill>
                          <a:effectLst/>
                          <a:latin typeface="Calibri"/>
                        </a:rPr>
                        <a:t>U40A-03869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54.5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U40B-03708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Intinda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U40B-03740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Mvozana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FF0000"/>
                          </a:solidFill>
                          <a:effectLst/>
                          <a:latin typeface="Calibri"/>
                        </a:rPr>
                        <a:t>Mv_I_EWR1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FF0000"/>
                          </a:solidFill>
                          <a:effectLst/>
                          <a:latin typeface="Calibri"/>
                        </a:rPr>
                        <a:t>Heinespruit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FF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FF0000"/>
                          </a:solidFill>
                          <a:effectLst/>
                          <a:latin typeface="Calibri"/>
                        </a:rPr>
                        <a:t>27.8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U40B-03832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Mvozana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C/D</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C/D</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U40B-03896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U40C-03982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Khamanzi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40.2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U40D-03867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smtClean="0">
                          <a:solidFill>
                            <a:srgbClr val="000000"/>
                          </a:solidFill>
                          <a:effectLst/>
                          <a:latin typeface="Calibri"/>
                        </a:rPr>
                        <a:t>U40D-03908</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Mtize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U40D-03957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U40E-03967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Mvoti</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a:solidFill>
                            <a:srgbClr val="000000"/>
                          </a:solidFill>
                          <a:effectLst/>
                          <a:latin typeface="Calibri"/>
                        </a:rPr>
                        <a:t>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U40E-03985</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U40E-04079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Faye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U40E-04082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Sikoto</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U40E-04137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Sikoto</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U40F-03690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Potspruit</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a:solidFill>
                            <a:srgbClr val="000000"/>
                          </a:solidFill>
                          <a:effectLst/>
                          <a:latin typeface="Calibri"/>
                        </a:rPr>
                        <a:t>17.3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U40F-03694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U40F-03730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Cubhu</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Nseleni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a:solidFill>
                            <a:srgbClr val="000000"/>
                          </a:solidFill>
                          <a:effectLst/>
                          <a:latin typeface="Calibri"/>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U40F-03806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a:solidFill>
                            <a:srgbClr val="000000"/>
                          </a:solidFill>
                          <a:effectLst/>
                          <a:latin typeface="Calibri"/>
                        </a:rPr>
                        <a:t>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92071">
                <a:tc>
                  <a:txBody>
                    <a:bodyPr/>
                    <a:lstStyle/>
                    <a:p>
                      <a:pPr algn="l" fontAlgn="b"/>
                      <a:r>
                        <a:rPr lang="en-GB" sz="1200" b="0" i="0" u="none" strike="noStrike" dirty="0">
                          <a:solidFill>
                            <a:srgbClr val="000000"/>
                          </a:solidFill>
                          <a:effectLst/>
                          <a:latin typeface="Calibri"/>
                        </a:rPr>
                        <a:t>U40G-03843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Hlimbitwa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FF0000"/>
                          </a:solidFill>
                          <a:effectLst/>
                          <a:latin typeface="Calibri"/>
                        </a:rPr>
                        <a:t>Mv_I_EWR2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FF0000"/>
                          </a:solidFill>
                          <a:effectLst/>
                          <a:latin typeface="Calibri"/>
                        </a:rPr>
                        <a:t>Mvoti</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FF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FF0000"/>
                          </a:solidFill>
                          <a:effectLst/>
                          <a:latin typeface="Calibri"/>
                        </a:rPr>
                        <a:t>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U40H-04091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Pambela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U40H-04117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Nsuze</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U40H-04133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Nsuze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27.9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U40J-03998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54.6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err="1">
                          <a:solidFill>
                            <a:srgbClr val="FF0000"/>
                          </a:solidFill>
                          <a:effectLst/>
                          <a:latin typeface="Calibri"/>
                        </a:rPr>
                        <a:t>Mv_Est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200" b="0" i="0" u="none" strike="noStrike" dirty="0" err="1">
                          <a:solidFill>
                            <a:srgbClr val="FF0000"/>
                          </a:solidFill>
                          <a:effectLst/>
                          <a:latin typeface="Calibri"/>
                        </a:rPr>
                        <a:t>Mvoti_Est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200" b="0" i="0" u="none" strike="noStrike" dirty="0">
                          <a:solidFill>
                            <a:srgbClr val="FF0000"/>
                          </a:solidFill>
                          <a:effectLst/>
                          <a:latin typeface="Calibri"/>
                        </a:rPr>
                        <a:t>U4-4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en-GB" sz="12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E</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a:noFill/>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1" i="0" u="none" strike="noStrike" dirty="0">
                          <a:solidFill>
                            <a:srgbClr val="FF0000"/>
                          </a:solidFill>
                          <a:effectLst/>
                          <a:latin typeface="Calibri"/>
                        </a:rPr>
                        <a:t>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3005787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2736557"/>
            <a:ext cx="7747503" cy="3277820"/>
          </a:xfrm>
          <a:prstGeom prst="rect">
            <a:avLst/>
          </a:prstGeom>
          <a:noFill/>
          <a:ln w="28575">
            <a:solidFill>
              <a:schemeClr val="bg1"/>
            </a:solidFill>
          </a:ln>
        </p:spPr>
        <p:txBody>
          <a:bodyPr wrap="square" rtlCol="0" anchor="ctr">
            <a:spAutoFit/>
          </a:bodyPr>
          <a:lstStyle/>
          <a:p>
            <a:pPr algn="ctr"/>
            <a:r>
              <a:rPr lang="en-ZA" sz="4000" b="1" dirty="0" err="1" smtClean="0">
                <a:solidFill>
                  <a:prstClr val="white"/>
                </a:solidFill>
                <a:ea typeface="MS PGothic" pitchFamily="34" charset="-128"/>
                <a:cs typeface="ＭＳ Ｐゴシック" charset="0"/>
              </a:rPr>
              <a:t>uMkhomazi</a:t>
            </a:r>
            <a:r>
              <a:rPr lang="en-ZA" sz="4000" b="1" dirty="0" smtClean="0">
                <a:solidFill>
                  <a:prstClr val="white"/>
                </a:solidFill>
                <a:ea typeface="MS PGothic" pitchFamily="34" charset="-128"/>
                <a:cs typeface="ＭＳ Ｐゴシック" charset="0"/>
              </a:rPr>
              <a:t> River System</a:t>
            </a:r>
          </a:p>
          <a:p>
            <a:pPr algn="ctr"/>
            <a:endParaRPr lang="en-ZA" sz="4000" b="1" dirty="0" smtClean="0">
              <a:solidFill>
                <a:prstClr val="white"/>
              </a:solidFill>
              <a:ea typeface="MS PGothic" pitchFamily="34" charset="-128"/>
              <a:cs typeface="ＭＳ Ｐゴシック" charset="0"/>
            </a:endParaRP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Integrated assessment and overall ranking of scenarios.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Sensitivity analysis and synthesis of results.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Derivation of the Water Resource Class for each IUA.</a:t>
            </a:r>
          </a:p>
          <a:p>
            <a:pPr algn="ctr">
              <a:spcAft>
                <a:spcPts val="600"/>
              </a:spcAft>
            </a:pP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4147164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Variable Scores &amp; Weights</a:t>
            </a:r>
            <a:endParaRPr lang="en-GB" sz="3600" b="1" dirty="0">
              <a:latin typeface="Futura Md BT" panose="020B06020202040203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728424"/>
              </p:ext>
            </p:extLst>
          </p:nvPr>
        </p:nvGraphicFramePr>
        <p:xfrm>
          <a:off x="251526" y="908720"/>
          <a:ext cx="8568943" cy="2499620"/>
        </p:xfrm>
        <a:graphic>
          <a:graphicData uri="http://schemas.openxmlformats.org/drawingml/2006/table">
            <a:tbl>
              <a:tblPr>
                <a:tableStyleId>{22838BEF-8BB2-4498-84A7-C5851F593DF1}</a:tableStyleId>
              </a:tblPr>
              <a:tblGrid>
                <a:gridCol w="2471183"/>
                <a:gridCol w="609776"/>
                <a:gridCol w="609776"/>
                <a:gridCol w="609776"/>
                <a:gridCol w="609776"/>
                <a:gridCol w="609776"/>
                <a:gridCol w="609776"/>
                <a:gridCol w="609776"/>
                <a:gridCol w="609776"/>
                <a:gridCol w="609776"/>
                <a:gridCol w="609776"/>
              </a:tblGrid>
              <a:tr h="313303">
                <a:tc rowSpan="2">
                  <a:txBody>
                    <a:bodyPr/>
                    <a:lstStyle/>
                    <a:p>
                      <a:pPr algn="l" fontAlgn="b"/>
                      <a:r>
                        <a:rPr lang="en-ZA" sz="2400" b="1" i="0" u="none" strike="noStrike" dirty="0" smtClean="0">
                          <a:solidFill>
                            <a:srgbClr val="000000"/>
                          </a:solidFill>
                          <a:effectLst/>
                          <a:latin typeface="Calibri"/>
                        </a:rPr>
                        <a:t>Variables</a:t>
                      </a:r>
                      <a:endParaRPr lang="en-GB" sz="2400" b="1" i="0" u="none" strike="noStrike" dirty="0">
                        <a:solidFill>
                          <a:srgbClr val="000000"/>
                        </a:solidFill>
                        <a:effectLst/>
                        <a:latin typeface="Calibri"/>
                      </a:endParaRPr>
                    </a:p>
                  </a:txBody>
                  <a:tcPr marL="0" marR="0" marT="0" marB="0" anchor="ct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r>
              <a:tr h="219312">
                <a:tc vMerge="1">
                  <a:txBody>
                    <a:bodyPr/>
                    <a:lstStyle/>
                    <a:p>
                      <a:pPr algn="l" fontAlgn="b"/>
                      <a:endParaRPr lang="en-GB" sz="2400" b="1" i="0" u="none" strike="noStrike" dirty="0">
                        <a:solidFill>
                          <a:srgbClr val="000000"/>
                        </a:solidFill>
                        <a:effectLst/>
                        <a:latin typeface="Calibri"/>
                      </a:endParaRPr>
                    </a:p>
                  </a:txBody>
                  <a:tcPr marL="0" marR="0" marT="0" marB="0" anchor="b"/>
                </a:tc>
                <a:tc>
                  <a:txBody>
                    <a:bodyPr/>
                    <a:lstStyle/>
                    <a:p>
                      <a:pPr algn="ctr" fontAlgn="b"/>
                      <a:r>
                        <a:rPr lang="en-GB" sz="1600" b="1" i="0" u="none" strike="noStrike" dirty="0">
                          <a:solidFill>
                            <a:srgbClr val="000000"/>
                          </a:solidFill>
                          <a:effectLst/>
                          <a:latin typeface="Calibri"/>
                        </a:rPr>
                        <a:t>2</a:t>
                      </a:r>
                    </a:p>
                  </a:txBody>
                  <a:tcPr marL="0" marR="0" marT="0" marB="0" anchor="ctr"/>
                </a:tc>
                <a:tc>
                  <a:txBody>
                    <a:bodyPr/>
                    <a:lstStyle/>
                    <a:p>
                      <a:pPr algn="ctr" fontAlgn="b"/>
                      <a:r>
                        <a:rPr lang="en-GB" sz="1600" b="1" i="0" u="none" strike="noStrike" dirty="0">
                          <a:solidFill>
                            <a:srgbClr val="000000"/>
                          </a:solidFill>
                          <a:effectLst/>
                          <a:latin typeface="Calibri"/>
                        </a:rPr>
                        <a:t>21</a:t>
                      </a:r>
                    </a:p>
                  </a:txBody>
                  <a:tcPr marL="0" marR="0" marT="0" marB="0" anchor="ctr"/>
                </a:tc>
                <a:tc>
                  <a:txBody>
                    <a:bodyPr/>
                    <a:lstStyle/>
                    <a:p>
                      <a:pPr algn="ctr" fontAlgn="b"/>
                      <a:r>
                        <a:rPr lang="en-GB" sz="1600" b="1" i="0" u="none" strike="noStrike" dirty="0">
                          <a:solidFill>
                            <a:srgbClr val="000000"/>
                          </a:solidFill>
                          <a:effectLst/>
                          <a:latin typeface="Calibri"/>
                        </a:rPr>
                        <a:t>22</a:t>
                      </a:r>
                    </a:p>
                  </a:txBody>
                  <a:tcPr marL="0" marR="0" marT="0" marB="0" anchor="ctr"/>
                </a:tc>
                <a:tc>
                  <a:txBody>
                    <a:bodyPr/>
                    <a:lstStyle/>
                    <a:p>
                      <a:pPr algn="ctr" fontAlgn="b"/>
                      <a:r>
                        <a:rPr lang="en-GB" sz="1600" b="1" i="0" u="none" strike="noStrike" dirty="0">
                          <a:solidFill>
                            <a:srgbClr val="000000"/>
                          </a:solidFill>
                          <a:effectLst/>
                          <a:latin typeface="Calibri"/>
                        </a:rPr>
                        <a:t>23</a:t>
                      </a:r>
                    </a:p>
                  </a:txBody>
                  <a:tcPr marL="0" marR="0" marT="0" marB="0" anchor="ctr"/>
                </a:tc>
                <a:tc>
                  <a:txBody>
                    <a:bodyPr/>
                    <a:lstStyle/>
                    <a:p>
                      <a:pPr algn="ctr" fontAlgn="b"/>
                      <a:r>
                        <a:rPr lang="en-GB" sz="1600" b="1" i="0" u="none" strike="noStrike" dirty="0">
                          <a:solidFill>
                            <a:srgbClr val="000000"/>
                          </a:solidFill>
                          <a:effectLst/>
                          <a:latin typeface="Calibri"/>
                        </a:rPr>
                        <a:t>31</a:t>
                      </a:r>
                    </a:p>
                  </a:txBody>
                  <a:tcPr marL="0" marR="0" marT="0" marB="0" anchor="ctr"/>
                </a:tc>
                <a:tc>
                  <a:txBody>
                    <a:bodyPr/>
                    <a:lstStyle/>
                    <a:p>
                      <a:pPr algn="ctr" fontAlgn="b"/>
                      <a:r>
                        <a:rPr lang="en-GB" sz="1600" b="1" i="0" u="none" strike="noStrike" dirty="0">
                          <a:solidFill>
                            <a:srgbClr val="000000"/>
                          </a:solidFill>
                          <a:effectLst/>
                          <a:latin typeface="Calibri"/>
                        </a:rPr>
                        <a:t>32</a:t>
                      </a:r>
                    </a:p>
                  </a:txBody>
                  <a:tcPr marL="0" marR="0" marT="0" marB="0" anchor="ctr"/>
                </a:tc>
                <a:tc>
                  <a:txBody>
                    <a:bodyPr/>
                    <a:lstStyle/>
                    <a:p>
                      <a:pPr algn="ctr" fontAlgn="b"/>
                      <a:r>
                        <a:rPr lang="en-GB" sz="1600" b="1" i="0" u="none" strike="noStrike" dirty="0">
                          <a:solidFill>
                            <a:srgbClr val="000000"/>
                          </a:solidFill>
                          <a:effectLst/>
                          <a:latin typeface="Calibri"/>
                        </a:rPr>
                        <a:t>33</a:t>
                      </a:r>
                    </a:p>
                  </a:txBody>
                  <a:tcPr marL="0" marR="0" marT="0" marB="0" anchor="ctr"/>
                </a:tc>
                <a:tc>
                  <a:txBody>
                    <a:bodyPr/>
                    <a:lstStyle/>
                    <a:p>
                      <a:pPr algn="ctr" fontAlgn="b"/>
                      <a:r>
                        <a:rPr lang="en-GB" sz="1600" b="1" i="0" u="none" strike="noStrike" dirty="0">
                          <a:solidFill>
                            <a:srgbClr val="000000"/>
                          </a:solidFill>
                          <a:effectLst/>
                          <a:latin typeface="Calibri"/>
                        </a:rPr>
                        <a:t>4</a:t>
                      </a:r>
                    </a:p>
                  </a:txBody>
                  <a:tcPr marL="0" marR="0" marT="0" marB="0" anchor="ctr"/>
                </a:tc>
                <a:tc>
                  <a:txBody>
                    <a:bodyPr/>
                    <a:lstStyle/>
                    <a:p>
                      <a:pPr algn="ctr" fontAlgn="b"/>
                      <a:r>
                        <a:rPr lang="en-GB" sz="1600" b="1" i="0" u="none" strike="noStrike" dirty="0">
                          <a:solidFill>
                            <a:srgbClr val="000000"/>
                          </a:solidFill>
                          <a:effectLst/>
                          <a:latin typeface="Calibri"/>
                        </a:rPr>
                        <a:t>41</a:t>
                      </a:r>
                    </a:p>
                  </a:txBody>
                  <a:tcPr marL="0" marR="0" marT="0" marB="0" anchor="ctr"/>
                </a:tc>
                <a:tc>
                  <a:txBody>
                    <a:bodyPr/>
                    <a:lstStyle/>
                    <a:p>
                      <a:pPr algn="ctr" fontAlgn="b"/>
                      <a:r>
                        <a:rPr lang="en-GB" sz="1600" b="1" i="0" u="none" strike="noStrike" dirty="0">
                          <a:solidFill>
                            <a:srgbClr val="000000"/>
                          </a:solidFill>
                          <a:effectLst/>
                          <a:latin typeface="Calibri"/>
                        </a:rPr>
                        <a:t>42</a:t>
                      </a:r>
                    </a:p>
                  </a:txBody>
                  <a:tcPr marL="0" marR="0" marT="0" marB="0" anchor="ctr"/>
                </a:tc>
              </a:tr>
              <a:tr h="62661">
                <a:tc gridSpan="5">
                  <a:txBody>
                    <a:bodyPr/>
                    <a:lstStyle/>
                    <a:p>
                      <a:pPr algn="l" fontAlgn="b"/>
                      <a:endParaRPr lang="en-GB" sz="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c>
                  <a:txBody>
                    <a:bodyPr/>
                    <a:lstStyle/>
                    <a:p>
                      <a:pPr algn="l" fontAlgn="b"/>
                      <a:endParaRPr lang="en-GB" sz="400" b="1" i="1" u="none" strike="noStrike" dirty="0">
                        <a:solidFill>
                          <a:srgbClr val="000000"/>
                        </a:solidFill>
                        <a:effectLst/>
                        <a:latin typeface="Calibri"/>
                      </a:endParaRPr>
                    </a:p>
                  </a:txBody>
                  <a:tcPr marL="0" marR="0" marT="0" marB="0" anchor="b"/>
                </a:tc>
              </a:tr>
              <a:tr h="375963">
                <a:tc>
                  <a:txBody>
                    <a:bodyPr/>
                    <a:lstStyle/>
                    <a:p>
                      <a:pPr algn="l" fontAlgn="b"/>
                      <a:r>
                        <a:rPr lang="en-GB" sz="2400" u="none" strike="noStrike" smtClean="0">
                          <a:effectLst/>
                        </a:rPr>
                        <a:t>Ecological  Status</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600" b="0" i="0" u="none" strike="noStrike" dirty="0">
                          <a:solidFill>
                            <a:srgbClr val="000000"/>
                          </a:solidFill>
                          <a:effectLst/>
                          <a:latin typeface="Calibri"/>
                        </a:rPr>
                        <a:t>0.67</a:t>
                      </a:r>
                    </a:p>
                  </a:txBody>
                  <a:tcPr marL="0" marR="0" marT="0" marB="0" anchor="ctr"/>
                </a:tc>
                <a:tc>
                  <a:txBody>
                    <a:bodyPr/>
                    <a:lstStyle/>
                    <a:p>
                      <a:pPr algn="ctr" fontAlgn="b"/>
                      <a:r>
                        <a:rPr lang="en-GB" sz="1600" b="0" i="0" u="none" strike="noStrike" dirty="0">
                          <a:solidFill>
                            <a:srgbClr val="000000"/>
                          </a:solidFill>
                          <a:effectLst/>
                          <a:latin typeface="Calibri"/>
                        </a:rPr>
                        <a:t>0.90</a:t>
                      </a:r>
                    </a:p>
                  </a:txBody>
                  <a:tcPr marL="0" marR="0" marT="0" marB="0" anchor="ctr"/>
                </a:tc>
                <a:tc>
                  <a:txBody>
                    <a:bodyPr/>
                    <a:lstStyle/>
                    <a:p>
                      <a:pPr algn="ctr" fontAlgn="b"/>
                      <a:r>
                        <a:rPr lang="en-GB" sz="1600" b="0" i="0" u="none" strike="noStrike">
                          <a:solidFill>
                            <a:srgbClr val="000000"/>
                          </a:solidFill>
                          <a:effectLst/>
                          <a:latin typeface="Calibri"/>
                        </a:rPr>
                        <a:t>0.85</a:t>
                      </a:r>
                    </a:p>
                  </a:txBody>
                  <a:tcPr marL="0" marR="0" marT="0" marB="0" anchor="ctr"/>
                </a:tc>
                <a:tc>
                  <a:txBody>
                    <a:bodyPr/>
                    <a:lstStyle/>
                    <a:p>
                      <a:pPr algn="ctr" fontAlgn="b"/>
                      <a:r>
                        <a:rPr lang="en-GB" sz="1600" b="0" i="0" u="none" strike="noStrike">
                          <a:solidFill>
                            <a:srgbClr val="000000"/>
                          </a:solidFill>
                          <a:effectLst/>
                          <a:latin typeface="Calibri"/>
                        </a:rPr>
                        <a:t>0.85</a:t>
                      </a:r>
                    </a:p>
                  </a:txBody>
                  <a:tcPr marL="0" marR="0" marT="0" marB="0" anchor="ctr"/>
                </a:tc>
                <a:tc>
                  <a:txBody>
                    <a:bodyPr/>
                    <a:lstStyle/>
                    <a:p>
                      <a:pPr algn="ctr" fontAlgn="b"/>
                      <a:r>
                        <a:rPr lang="en-GB" sz="1600" b="0" i="0" u="none" strike="noStrike">
                          <a:solidFill>
                            <a:srgbClr val="000000"/>
                          </a:solidFill>
                          <a:effectLst/>
                          <a:latin typeface="Calibri"/>
                        </a:rPr>
                        <a:t>0.87</a:t>
                      </a:r>
                    </a:p>
                  </a:txBody>
                  <a:tcPr marL="0" marR="0" marT="0" marB="0" anchor="ctr"/>
                </a:tc>
                <a:tc>
                  <a:txBody>
                    <a:bodyPr/>
                    <a:lstStyle/>
                    <a:p>
                      <a:pPr algn="ctr" fontAlgn="b"/>
                      <a:r>
                        <a:rPr lang="en-GB" sz="1600" b="0" i="0" u="none" strike="noStrike">
                          <a:solidFill>
                            <a:srgbClr val="000000"/>
                          </a:solidFill>
                          <a:effectLst/>
                          <a:latin typeface="Calibri"/>
                        </a:rPr>
                        <a:t>0.81</a:t>
                      </a:r>
                    </a:p>
                  </a:txBody>
                  <a:tcPr marL="0" marR="0" marT="0" marB="0" anchor="ctr"/>
                </a:tc>
                <a:tc>
                  <a:txBody>
                    <a:bodyPr/>
                    <a:lstStyle/>
                    <a:p>
                      <a:pPr algn="ctr" fontAlgn="b"/>
                      <a:r>
                        <a:rPr lang="en-GB" sz="1600" b="0" i="0" u="none" strike="noStrike">
                          <a:solidFill>
                            <a:srgbClr val="000000"/>
                          </a:solidFill>
                          <a:effectLst/>
                          <a:latin typeface="Calibri"/>
                        </a:rPr>
                        <a:t>0.81</a:t>
                      </a:r>
                    </a:p>
                  </a:txBody>
                  <a:tcPr marL="0" marR="0" marT="0" marB="0" anchor="ctr"/>
                </a:tc>
                <a:tc>
                  <a:txBody>
                    <a:bodyPr/>
                    <a:lstStyle/>
                    <a:p>
                      <a:pPr algn="ctr" fontAlgn="b"/>
                      <a:r>
                        <a:rPr lang="en-GB" sz="1600" b="0" i="0" u="none" strike="noStrike">
                          <a:solidFill>
                            <a:srgbClr val="000000"/>
                          </a:solidFill>
                          <a:effectLst/>
                          <a:latin typeface="Calibri"/>
                        </a:rPr>
                        <a:t>0.69</a:t>
                      </a:r>
                    </a:p>
                  </a:txBody>
                  <a:tcPr marL="0" marR="0" marT="0" marB="0" anchor="ctr"/>
                </a:tc>
                <a:tc>
                  <a:txBody>
                    <a:bodyPr/>
                    <a:lstStyle/>
                    <a:p>
                      <a:pPr algn="ctr" fontAlgn="b"/>
                      <a:r>
                        <a:rPr lang="en-GB" sz="1600" b="0" i="0" u="none" strike="noStrike">
                          <a:solidFill>
                            <a:srgbClr val="000000"/>
                          </a:solidFill>
                          <a:effectLst/>
                          <a:latin typeface="Calibri"/>
                        </a:rPr>
                        <a:t>0.90</a:t>
                      </a:r>
                    </a:p>
                  </a:txBody>
                  <a:tcPr marL="0" marR="0" marT="0" marB="0" anchor="ctr"/>
                </a:tc>
                <a:tc>
                  <a:txBody>
                    <a:bodyPr/>
                    <a:lstStyle/>
                    <a:p>
                      <a:pPr algn="ctr" fontAlgn="b"/>
                      <a:r>
                        <a:rPr lang="en-GB" sz="1600" b="0" i="0" u="none" strike="noStrike">
                          <a:solidFill>
                            <a:srgbClr val="000000"/>
                          </a:solidFill>
                          <a:effectLst/>
                          <a:latin typeface="Calibri"/>
                        </a:rPr>
                        <a:t>0.85</a:t>
                      </a:r>
                    </a:p>
                  </a:txBody>
                  <a:tcPr marL="0" marR="0" marT="0" marB="0" anchor="ctr"/>
                </a:tc>
              </a:tr>
              <a:tr h="375963">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600" b="0" i="0" u="none" strike="noStrike">
                          <a:solidFill>
                            <a:srgbClr val="000000"/>
                          </a:solidFill>
                          <a:effectLst/>
                          <a:latin typeface="Calibri"/>
                        </a:rPr>
                        <a:t>0.93</a:t>
                      </a:r>
                    </a:p>
                  </a:txBody>
                  <a:tcPr marL="0" marR="0" marT="0" marB="0" anchor="ctr"/>
                </a:tc>
                <a:tc>
                  <a:txBody>
                    <a:bodyPr/>
                    <a:lstStyle/>
                    <a:p>
                      <a:pPr algn="ctr" fontAlgn="b"/>
                      <a:r>
                        <a:rPr lang="en-GB" sz="1600" b="0" i="0" u="none" strike="noStrike" dirty="0">
                          <a:solidFill>
                            <a:srgbClr val="000000"/>
                          </a:solidFill>
                          <a:effectLst/>
                          <a:latin typeface="Calibri"/>
                        </a:rPr>
                        <a:t>1.00</a:t>
                      </a:r>
                    </a:p>
                  </a:txBody>
                  <a:tcPr marL="0" marR="0" marT="0" marB="0" anchor="ctr"/>
                </a:tc>
                <a:tc>
                  <a:txBody>
                    <a:bodyPr/>
                    <a:lstStyle/>
                    <a:p>
                      <a:pPr algn="ctr" fontAlgn="b"/>
                      <a:r>
                        <a:rPr lang="en-GB" sz="1600" b="0" i="0" u="none" strike="noStrike" dirty="0">
                          <a:solidFill>
                            <a:srgbClr val="000000"/>
                          </a:solidFill>
                          <a:effectLst/>
                          <a:latin typeface="Calibri"/>
                        </a:rPr>
                        <a:t>0.98</a:t>
                      </a:r>
                    </a:p>
                  </a:txBody>
                  <a:tcPr marL="0" marR="0" marT="0" marB="0" anchor="ctr"/>
                </a:tc>
                <a:tc>
                  <a:txBody>
                    <a:bodyPr/>
                    <a:lstStyle/>
                    <a:p>
                      <a:pPr algn="ctr" fontAlgn="b"/>
                      <a:r>
                        <a:rPr lang="en-GB" sz="1600" b="0" i="0" u="none" strike="noStrike">
                          <a:solidFill>
                            <a:srgbClr val="000000"/>
                          </a:solidFill>
                          <a:effectLst/>
                          <a:latin typeface="Calibri"/>
                        </a:rPr>
                        <a:t>0.98</a:t>
                      </a:r>
                    </a:p>
                  </a:txBody>
                  <a:tcPr marL="0" marR="0" marT="0" marB="0" anchor="ctr"/>
                </a:tc>
                <a:tc>
                  <a:txBody>
                    <a:bodyPr/>
                    <a:lstStyle/>
                    <a:p>
                      <a:pPr algn="ctr" fontAlgn="b"/>
                      <a:r>
                        <a:rPr lang="en-GB" sz="1600" b="0" i="0" u="none" strike="noStrike">
                          <a:solidFill>
                            <a:srgbClr val="000000"/>
                          </a:solidFill>
                          <a:effectLst/>
                          <a:latin typeface="Calibri"/>
                        </a:rPr>
                        <a:t>0.99</a:t>
                      </a:r>
                    </a:p>
                  </a:txBody>
                  <a:tcPr marL="0" marR="0" marT="0" marB="0" anchor="ctr"/>
                </a:tc>
                <a:tc>
                  <a:txBody>
                    <a:bodyPr/>
                    <a:lstStyle/>
                    <a:p>
                      <a:pPr algn="ctr" fontAlgn="b"/>
                      <a:r>
                        <a:rPr lang="en-GB" sz="1600" b="0" i="0" u="none" strike="noStrike">
                          <a:solidFill>
                            <a:srgbClr val="000000"/>
                          </a:solidFill>
                          <a:effectLst/>
                          <a:latin typeface="Calibri"/>
                        </a:rPr>
                        <a:t>0.97</a:t>
                      </a:r>
                    </a:p>
                  </a:txBody>
                  <a:tcPr marL="0" marR="0" marT="0" marB="0" anchor="ctr"/>
                </a:tc>
                <a:tc>
                  <a:txBody>
                    <a:bodyPr/>
                    <a:lstStyle/>
                    <a:p>
                      <a:pPr algn="ctr" fontAlgn="b"/>
                      <a:r>
                        <a:rPr lang="en-GB" sz="1600" b="0" i="0" u="none" strike="noStrike">
                          <a:solidFill>
                            <a:srgbClr val="000000"/>
                          </a:solidFill>
                          <a:effectLst/>
                          <a:latin typeface="Calibri"/>
                        </a:rPr>
                        <a:t>0.97</a:t>
                      </a:r>
                    </a:p>
                  </a:txBody>
                  <a:tcPr marL="0" marR="0" marT="0" marB="0" anchor="ctr"/>
                </a:tc>
                <a:tc>
                  <a:txBody>
                    <a:bodyPr/>
                    <a:lstStyle/>
                    <a:p>
                      <a:pPr algn="ctr" fontAlgn="b"/>
                      <a:r>
                        <a:rPr lang="en-GB" sz="1600" b="0" i="0" u="none" strike="noStrike">
                          <a:solidFill>
                            <a:srgbClr val="000000"/>
                          </a:solidFill>
                          <a:effectLst/>
                          <a:latin typeface="Calibri"/>
                        </a:rPr>
                        <a:t>0.95</a:t>
                      </a:r>
                    </a:p>
                  </a:txBody>
                  <a:tcPr marL="0" marR="0" marT="0" marB="0" anchor="ctr"/>
                </a:tc>
                <a:tc>
                  <a:txBody>
                    <a:bodyPr/>
                    <a:lstStyle/>
                    <a:p>
                      <a:pPr algn="ctr" fontAlgn="b"/>
                      <a:r>
                        <a:rPr lang="en-GB" sz="1600" b="0" i="0" u="none" strike="noStrike">
                          <a:solidFill>
                            <a:srgbClr val="000000"/>
                          </a:solidFill>
                          <a:effectLst/>
                          <a:latin typeface="Calibri"/>
                        </a:rPr>
                        <a:t>1.00</a:t>
                      </a:r>
                    </a:p>
                  </a:txBody>
                  <a:tcPr marL="0" marR="0" marT="0" marB="0" anchor="ctr"/>
                </a:tc>
                <a:tc>
                  <a:txBody>
                    <a:bodyPr/>
                    <a:lstStyle/>
                    <a:p>
                      <a:pPr algn="ctr" fontAlgn="b"/>
                      <a:r>
                        <a:rPr lang="en-GB" sz="1600" b="0" i="0" u="none" strike="noStrike">
                          <a:solidFill>
                            <a:srgbClr val="000000"/>
                          </a:solidFill>
                          <a:effectLst/>
                          <a:latin typeface="Calibri"/>
                        </a:rPr>
                        <a:t>0.99</a:t>
                      </a:r>
                    </a:p>
                  </a:txBody>
                  <a:tcPr marL="0" marR="0" marT="0" marB="0" anchor="ctr"/>
                </a:tc>
              </a:tr>
              <a:tr h="751927">
                <a:tc>
                  <a:txBody>
                    <a:bodyPr/>
                    <a:lstStyle/>
                    <a:p>
                      <a:pPr algn="l" fontAlgn="b"/>
                      <a:r>
                        <a:rPr lang="en-GB" sz="2400" u="none" strike="noStrike" dirty="0" smtClean="0">
                          <a:effectLst/>
                        </a:rPr>
                        <a:t>Economic Indicator </a:t>
                      </a:r>
                      <a:r>
                        <a:rPr lang="en-GB" sz="1600" u="none" strike="noStrike" dirty="0" smtClean="0">
                          <a:effectLst/>
                        </a:rPr>
                        <a:t>(</a:t>
                      </a:r>
                      <a:r>
                        <a:rPr lang="en-GB" sz="1800" u="none" strike="noStrike" dirty="0" smtClean="0">
                          <a:effectLst/>
                        </a:rPr>
                        <a:t>GDP)  (R Billions)</a:t>
                      </a:r>
                      <a:endParaRPr lang="en-GB" sz="1800" b="0" i="0" u="none" strike="noStrike" dirty="0">
                        <a:solidFill>
                          <a:srgbClr val="000000"/>
                        </a:solidFill>
                        <a:effectLst/>
                        <a:latin typeface="Calibri"/>
                      </a:endParaRPr>
                    </a:p>
                  </a:txBody>
                  <a:tcPr marL="0" marR="0" marT="0" marB="0" anchor="b"/>
                </a:tc>
                <a:tc>
                  <a:txBody>
                    <a:bodyPr/>
                    <a:lstStyle/>
                    <a:p>
                      <a:pPr algn="ctr" fontAlgn="b"/>
                      <a:r>
                        <a:rPr lang="en-GB" sz="1600" b="0" i="0" u="none" strike="noStrike" dirty="0" smtClean="0">
                          <a:solidFill>
                            <a:srgbClr val="000000"/>
                          </a:solidFill>
                          <a:effectLst/>
                          <a:latin typeface="Calibri"/>
                        </a:rPr>
                        <a:t>307.1</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297.6</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298.9</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298.9</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294.2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297.34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297.2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302.8</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281.7</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286.6</a:t>
                      </a:r>
                      <a:endParaRPr lang="en-GB" sz="1600" b="0" i="0" u="none" strike="noStrike" dirty="0">
                        <a:solidFill>
                          <a:srgbClr val="000000"/>
                        </a:solidFill>
                        <a:effectLst/>
                        <a:latin typeface="Calibri"/>
                      </a:endParaRPr>
                    </a:p>
                  </a:txBody>
                  <a:tcPr marL="0" marR="0" marT="0" marB="0" anchor="ctr"/>
                </a:tc>
              </a:tr>
              <a:tr h="375963">
                <a:tc>
                  <a:txBody>
                    <a:bodyPr/>
                    <a:lstStyle/>
                    <a:p>
                      <a:pPr algn="l" fontAlgn="b"/>
                      <a:r>
                        <a:rPr lang="en-GB" sz="2400" u="none" strike="noStrike" dirty="0" smtClean="0">
                          <a:effectLst/>
                        </a:rPr>
                        <a:t>Employment </a:t>
                      </a:r>
                      <a:r>
                        <a:rPr lang="en-GB" sz="1800" u="none" strike="noStrike" dirty="0" smtClean="0">
                          <a:effectLst/>
                        </a:rPr>
                        <a:t>(x1000)</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600" b="0" i="0" u="none" strike="noStrike" dirty="0" smtClean="0">
                          <a:solidFill>
                            <a:srgbClr val="000000"/>
                          </a:solidFill>
                          <a:effectLst/>
                          <a:latin typeface="Calibri"/>
                        </a:rPr>
                        <a:t>276</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267</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267</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261</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210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dirty="0" smtClean="0">
                          <a:solidFill>
                            <a:srgbClr val="000000"/>
                          </a:solidFill>
                          <a:effectLst/>
                          <a:latin typeface="Calibri"/>
                        </a:rPr>
                        <a:t>221</a:t>
                      </a:r>
                      <a:endParaRPr lang="en-GB" sz="1600" b="0" i="0" u="none" strike="noStrike" dirty="0">
                        <a:solidFill>
                          <a:srgbClr val="000000"/>
                        </a:solidFill>
                        <a:effectLst/>
                        <a:latin typeface="Calibri"/>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571620"/>
              </p:ext>
            </p:extLst>
          </p:nvPr>
        </p:nvGraphicFramePr>
        <p:xfrm>
          <a:off x="1337253" y="3789040"/>
          <a:ext cx="4406900" cy="2273300"/>
        </p:xfrm>
        <a:graphic>
          <a:graphicData uri="http://schemas.openxmlformats.org/drawingml/2006/table">
            <a:tbl>
              <a:tblPr>
                <a:tableStyleId>{22838BEF-8BB2-4498-84A7-C5851F593DF1}</a:tableStyleId>
              </a:tblPr>
              <a:tblGrid>
                <a:gridCol w="3246364"/>
                <a:gridCol w="1160536"/>
              </a:tblGrid>
              <a:tr h="419686">
                <a:tc>
                  <a:txBody>
                    <a:bodyPr/>
                    <a:lstStyle/>
                    <a:p>
                      <a:pPr algn="l" fontAlgn="b"/>
                      <a:r>
                        <a:rPr lang="en-GB" sz="2400" b="1" u="none" strike="noStrike" dirty="0" smtClean="0">
                          <a:effectLst/>
                        </a:rPr>
                        <a:t>Variables</a:t>
                      </a:r>
                    </a:p>
                  </a:txBody>
                  <a:tcPr marL="0" marR="0" marT="0" marB="0" anchor="ctr"/>
                </a:tc>
                <a:tc>
                  <a:txBody>
                    <a:bodyPr/>
                    <a:lstStyle/>
                    <a:p>
                      <a:pPr algn="r" fontAlgn="b"/>
                      <a:r>
                        <a:rPr lang="en-GB" sz="2000" b="1" u="none" strike="noStrike" dirty="0" smtClean="0">
                          <a:effectLst/>
                        </a:rPr>
                        <a:t>Weights</a:t>
                      </a:r>
                      <a:endParaRPr lang="en-GB" sz="2000" b="1" i="0" u="none" strike="noStrike" dirty="0">
                        <a:solidFill>
                          <a:srgbClr val="000000"/>
                        </a:solidFill>
                        <a:effectLst/>
                        <a:latin typeface="Calibri"/>
                      </a:endParaRPr>
                    </a:p>
                  </a:txBody>
                  <a:tcPr marL="0" marR="0" marT="0" marB="0" anchor="b"/>
                </a:tc>
              </a:tr>
              <a:tr h="174870">
                <a:tc gridSpan="2">
                  <a:txBody>
                    <a:bodyPr/>
                    <a:lstStyle/>
                    <a:p>
                      <a:pPr algn="l" fontAlgn="b"/>
                      <a:endParaRPr lang="en-GB" sz="1000" b="1" i="1" u="none" strike="noStrike" dirty="0">
                        <a:solidFill>
                          <a:srgbClr val="000000"/>
                        </a:solidFill>
                        <a:effectLst/>
                        <a:latin typeface="Calibri"/>
                      </a:endParaRPr>
                    </a:p>
                  </a:txBody>
                  <a:tcPr marL="0" marR="0" marT="0" marB="0" anchor="b"/>
                </a:tc>
                <a:tc hMerge="1">
                  <a:txBody>
                    <a:bodyPr/>
                    <a:lstStyle/>
                    <a:p>
                      <a:endParaRPr lang="en-GB"/>
                    </a:p>
                  </a:txBody>
                  <a:tcPr/>
                </a:tc>
              </a:tr>
              <a:tr h="419686">
                <a:tc>
                  <a:txBody>
                    <a:bodyPr/>
                    <a:lstStyle/>
                    <a:p>
                      <a:pPr algn="l" fontAlgn="b"/>
                      <a:r>
                        <a:rPr lang="en-GB" sz="2400" u="none" strike="noStrike" dirty="0" smtClean="0">
                          <a:effectLst/>
                        </a:rPr>
                        <a:t>Ecological  </a:t>
                      </a:r>
                      <a:r>
                        <a:rPr lang="en-GB" sz="2400" u="none" strike="noStrike" dirty="0">
                          <a:effectLst/>
                        </a:rPr>
                        <a:t>Status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0.5</a:t>
                      </a:r>
                      <a:endParaRPr lang="en-GB" dirty="0"/>
                    </a:p>
                  </a:txBody>
                  <a:tcPr marL="0" marR="0" marT="0" marB="0" anchor="b"/>
                </a:tc>
              </a:tr>
              <a:tr h="419686">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0.05</a:t>
                      </a:r>
                      <a:endParaRPr lang="en-GB" dirty="0"/>
                    </a:p>
                  </a:txBody>
                  <a:tcPr marL="0" marR="0" marT="0" marB="0" anchor="b"/>
                </a:tc>
              </a:tr>
              <a:tr h="419686">
                <a:tc>
                  <a:txBody>
                    <a:bodyPr/>
                    <a:lstStyle/>
                    <a:p>
                      <a:pPr algn="l" fontAlgn="b"/>
                      <a:r>
                        <a:rPr lang="en-GB" sz="2400" u="none" strike="noStrike" dirty="0" smtClean="0">
                          <a:effectLst/>
                        </a:rPr>
                        <a:t>Economic </a:t>
                      </a:r>
                      <a:r>
                        <a:rPr lang="en-GB" sz="2400" u="none" strike="noStrike" dirty="0">
                          <a:effectLst/>
                        </a:rPr>
                        <a:t>Indicator </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a:t>
                      </a:r>
                      <a:endParaRPr lang="en-GB" dirty="0"/>
                    </a:p>
                  </a:txBody>
                  <a:tcPr marL="0" marR="0" marT="0" marB="0" anchor="ctr"/>
                </a:tc>
              </a:tr>
              <a:tr h="419686">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0.25</a:t>
                      </a:r>
                      <a:endParaRPr lang="en-GB" dirty="0"/>
                    </a:p>
                  </a:txBody>
                  <a:tcPr marL="0" marR="0" marT="0" marB="0" anchor="b"/>
                </a:tc>
              </a:tr>
            </a:tbl>
          </a:graphicData>
        </a:graphic>
      </p:graphicFrame>
      <p:sp>
        <p:nvSpPr>
          <p:cNvPr id="3" name="Right Brace 2"/>
          <p:cNvSpPr/>
          <p:nvPr/>
        </p:nvSpPr>
        <p:spPr>
          <a:xfrm>
            <a:off x="5923150" y="4794738"/>
            <a:ext cx="345057" cy="12676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7" name="Right Brace 6"/>
          <p:cNvSpPr/>
          <p:nvPr/>
        </p:nvSpPr>
        <p:spPr>
          <a:xfrm>
            <a:off x="5920273" y="4390130"/>
            <a:ext cx="345057" cy="3802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5" name="TextBox 4"/>
          <p:cNvSpPr txBox="1"/>
          <p:nvPr/>
        </p:nvSpPr>
        <p:spPr>
          <a:xfrm>
            <a:off x="6318155" y="4373229"/>
            <a:ext cx="1681872"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Ecology</a:t>
            </a:r>
            <a:endParaRPr lang="en-GB" sz="2000" dirty="0">
              <a:solidFill>
                <a:prstClr val="black"/>
              </a:solidFill>
              <a:latin typeface="Arial" charset="0"/>
              <a:ea typeface="MS PGothic" pitchFamily="34" charset="-128"/>
            </a:endParaRPr>
          </a:p>
        </p:txBody>
      </p:sp>
      <p:sp>
        <p:nvSpPr>
          <p:cNvPr id="8" name="TextBox 7"/>
          <p:cNvSpPr txBox="1"/>
          <p:nvPr/>
        </p:nvSpPr>
        <p:spPr>
          <a:xfrm>
            <a:off x="6310849" y="5233678"/>
            <a:ext cx="2608406"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Socio-Economic</a:t>
            </a:r>
            <a:endParaRPr lang="en-GB" sz="20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3718672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Visualisation of Variables Scores</a:t>
            </a:r>
            <a:endParaRPr lang="en-GB" sz="3600" b="1" dirty="0">
              <a:latin typeface="Futura Md BT" panose="020B0602020204020303" pitchFamily="34" charset="0"/>
            </a:endParaRPr>
          </a:p>
        </p:txBody>
      </p:sp>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 r="3604"/>
          <a:stretch/>
        </p:blipFill>
        <p:spPr bwMode="auto">
          <a:xfrm>
            <a:off x="313222" y="803143"/>
            <a:ext cx="8507250" cy="55061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15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8"/>
          <p:cNvGraphicFramePr>
            <a:graphicFrameLocks/>
          </p:cNvGraphicFramePr>
          <p:nvPr>
            <p:extLst>
              <p:ext uri="{D42A27DB-BD31-4B8C-83A1-F6EECF244321}">
                <p14:modId xmlns:p14="http://schemas.microsoft.com/office/powerpoint/2010/main" val="2302477020"/>
              </p:ext>
            </p:extLst>
          </p:nvPr>
        </p:nvGraphicFramePr>
        <p:xfrm>
          <a:off x="285750" y="819150"/>
          <a:ext cx="8606730" cy="502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498024" y="-116113"/>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ZA" altLang="en-US" sz="4400" dirty="0" err="1" smtClean="0">
                <a:solidFill>
                  <a:prstClr val="white"/>
                </a:solidFill>
                <a:latin typeface="Calibri"/>
                <a:ea typeface="MS PGothic" pitchFamily="34" charset="-128"/>
                <a:cs typeface="ＭＳ Ｐゴシック" charset="0"/>
              </a:rPr>
              <a:t>Mvoti</a:t>
            </a:r>
            <a:r>
              <a:rPr lang="en-ZA" altLang="en-US" sz="4400" dirty="0" smtClean="0">
                <a:solidFill>
                  <a:prstClr val="white"/>
                </a:solidFill>
                <a:latin typeface="Calibri"/>
                <a:ea typeface="MS PGothic" pitchFamily="34" charset="-128"/>
                <a:cs typeface="ＭＳ Ｐゴシック" charset="0"/>
              </a:rPr>
              <a:t> Study integrated </a:t>
            </a:r>
            <a:r>
              <a:rPr lang="en-ZA" altLang="en-US" sz="4400" dirty="0">
                <a:solidFill>
                  <a:prstClr val="white"/>
                </a:solidFill>
                <a:latin typeface="Calibri"/>
                <a:ea typeface="MS PGothic" pitchFamily="34" charset="-128"/>
                <a:cs typeface="ＭＳ Ｐゴシック" charset="0"/>
              </a:rPr>
              <a:t>steps</a:t>
            </a:r>
          </a:p>
        </p:txBody>
      </p:sp>
      <p:sp>
        <p:nvSpPr>
          <p:cNvPr id="5"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232077-F3FA-4D9A-B13B-0D03C25F0098}" type="slidenum">
              <a:rPr lang="en-US" altLang="en-US" sz="1800">
                <a:solidFill>
                  <a:prstClr val="black"/>
                </a:solidFill>
                <a:latin typeface="Calibri" pitchFamily="34" charset="0"/>
              </a:rPr>
              <a:pPr/>
              <a:t>4</a:t>
            </a:fld>
            <a:endParaRPr lang="en-US" altLang="en-US" sz="1800" dirty="0">
              <a:solidFill>
                <a:prstClr val="black"/>
              </a:solidFill>
              <a:latin typeface="Calibri" pitchFamily="34" charset="0"/>
            </a:endParaRPr>
          </a:p>
        </p:txBody>
      </p:sp>
      <p:sp>
        <p:nvSpPr>
          <p:cNvPr id="8" name="TextBox 7"/>
          <p:cNvSpPr txBox="1"/>
          <p:nvPr/>
        </p:nvSpPr>
        <p:spPr>
          <a:xfrm>
            <a:off x="285750" y="5875338"/>
            <a:ext cx="8572500" cy="6334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r>
              <a:rPr lang="en-ZA" sz="2800" b="1" dirty="0">
                <a:solidFill>
                  <a:srgbClr val="0070C0"/>
                </a:solidFill>
                <a:effectLst>
                  <a:outerShdw blurRad="38100" dist="38100" dir="2700000" algn="tl">
                    <a:srgbClr val="000000">
                      <a:alpha val="43137"/>
                    </a:srgbClr>
                  </a:outerShdw>
                </a:effectLst>
                <a:latin typeface="Futura Md BT" panose="020B0602020204020303" pitchFamily="34" charset="0"/>
              </a:rPr>
              <a:t> Scenario Evaluation, MC determination</a:t>
            </a:r>
            <a:endParaRPr lang="en-GB" sz="2800" b="1" dirty="0">
              <a:solidFill>
                <a:srgbClr val="0070C0"/>
              </a:solidFill>
              <a:effectLst>
                <a:outerShdw blurRad="38100" dist="38100" dir="2700000" algn="tl">
                  <a:srgbClr val="000000">
                    <a:alpha val="43137"/>
                  </a:srgbClr>
                </a:outerShdw>
              </a:effectLst>
              <a:latin typeface="Futura Md BT" panose="020B0602020204020303" pitchFamily="34" charset="0"/>
            </a:endParaRPr>
          </a:p>
        </p:txBody>
      </p:sp>
      <p:sp>
        <p:nvSpPr>
          <p:cNvPr id="9" name="6-Point Star 8"/>
          <p:cNvSpPr/>
          <p:nvPr/>
        </p:nvSpPr>
        <p:spPr>
          <a:xfrm>
            <a:off x="432636" y="5965825"/>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prstClr val="white"/>
              </a:solidFill>
            </a:endParaRPr>
          </a:p>
        </p:txBody>
      </p:sp>
      <p:sp>
        <p:nvSpPr>
          <p:cNvPr id="14" name="6-Point Star 13"/>
          <p:cNvSpPr/>
          <p:nvPr/>
        </p:nvSpPr>
        <p:spPr>
          <a:xfrm>
            <a:off x="476250" y="3075352"/>
            <a:ext cx="522288" cy="465138"/>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prstClr val="white"/>
              </a:solidFill>
            </a:endParaRPr>
          </a:p>
        </p:txBody>
      </p:sp>
      <p:sp>
        <p:nvSpPr>
          <p:cNvPr id="10" name="6-Point Star 9"/>
          <p:cNvSpPr/>
          <p:nvPr/>
        </p:nvSpPr>
        <p:spPr>
          <a:xfrm>
            <a:off x="498024" y="3880882"/>
            <a:ext cx="522288" cy="465138"/>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prstClr val="white"/>
              </a:solidFill>
            </a:endParaRPr>
          </a:p>
        </p:txBody>
      </p:sp>
    </p:spTree>
    <p:extLst>
      <p:ext uri="{BB962C8B-B14F-4D97-AF65-F5344CB8AC3E}">
        <p14:creationId xmlns:p14="http://schemas.microsoft.com/office/powerpoint/2010/main" val="2882909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990" r="9225"/>
          <a:stretch/>
        </p:blipFill>
        <p:spPr bwMode="auto">
          <a:xfrm>
            <a:off x="1861217" y="2715611"/>
            <a:ext cx="2422751" cy="383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ZA" sz="2800" b="1" dirty="0">
                <a:latin typeface="Futura Md BT" panose="020B0602020204020303" pitchFamily="34" charset="0"/>
              </a:rPr>
              <a:t>Overall Ranking (Two Rank Methods)</a:t>
            </a:r>
            <a:endParaRPr lang="en-GB" sz="2800" b="1" dirty="0">
              <a:latin typeface="Futura Md BT" panose="020B06020202040203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390688"/>
              </p:ext>
            </p:extLst>
          </p:nvPr>
        </p:nvGraphicFramePr>
        <p:xfrm>
          <a:off x="323528" y="836712"/>
          <a:ext cx="8424932" cy="2438400"/>
        </p:xfrm>
        <a:graphic>
          <a:graphicData uri="http://schemas.openxmlformats.org/drawingml/2006/table">
            <a:tbl>
              <a:tblPr>
                <a:tableStyleId>{22838BEF-8BB2-4498-84A7-C5851F593DF1}</a:tableStyleId>
              </a:tblPr>
              <a:tblGrid>
                <a:gridCol w="2420409"/>
                <a:gridCol w="655998"/>
                <a:gridCol w="583109"/>
                <a:gridCol w="595677"/>
                <a:gridCol w="595677"/>
                <a:gridCol w="595677"/>
                <a:gridCol w="595677"/>
                <a:gridCol w="595677"/>
                <a:gridCol w="595677"/>
                <a:gridCol w="595677"/>
                <a:gridCol w="595677"/>
              </a:tblGrid>
              <a:tr h="216113">
                <a:tc rowSpan="2">
                  <a:txBody>
                    <a:bodyPr/>
                    <a:lstStyle/>
                    <a:p>
                      <a:pPr algn="l" fontAlgn="b"/>
                      <a:r>
                        <a:rPr lang="en-ZA" sz="2000" b="1" u="none" strike="noStrike" dirty="0" smtClean="0">
                          <a:effectLst/>
                        </a:rPr>
                        <a:t>Method</a:t>
                      </a:r>
                      <a:endParaRPr lang="en-ZA" sz="2000" b="1" i="0" u="none" strike="noStrike" dirty="0">
                        <a:solidFill>
                          <a:srgbClr val="000000"/>
                        </a:solidFill>
                        <a:effectLst/>
                        <a:latin typeface="Calibri"/>
                      </a:endParaRPr>
                    </a:p>
                  </a:txBody>
                  <a:tcPr marL="0" marR="0" marT="0" marB="0" anchor="ctr"/>
                </a:tc>
                <a:tc gridSpan="10">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r>
              <a:tr h="216113">
                <a:tc vMerge="1">
                  <a:txBody>
                    <a:bodyPr/>
                    <a:lstStyle/>
                    <a:p>
                      <a:pPr algn="l" fontAlgn="b"/>
                      <a:endParaRPr lang="en-ZA" sz="20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GB" sz="1600" b="1" i="0" u="none" strike="noStrike" dirty="0">
                          <a:solidFill>
                            <a:srgbClr val="000000"/>
                          </a:solidFill>
                          <a:effectLst/>
                          <a:latin typeface="Calibri"/>
                        </a:rPr>
                        <a:t>2</a:t>
                      </a:r>
                    </a:p>
                  </a:txBody>
                  <a:tcPr marL="0" marR="0" marT="0" marB="0" anchor="ctr"/>
                </a:tc>
                <a:tc>
                  <a:txBody>
                    <a:bodyPr/>
                    <a:lstStyle/>
                    <a:p>
                      <a:pPr algn="ctr" fontAlgn="b"/>
                      <a:r>
                        <a:rPr lang="en-GB" sz="1600" b="1" i="0" u="none" strike="noStrike" dirty="0">
                          <a:solidFill>
                            <a:srgbClr val="000000"/>
                          </a:solidFill>
                          <a:effectLst/>
                          <a:latin typeface="Calibri"/>
                        </a:rPr>
                        <a:t>21</a:t>
                      </a:r>
                    </a:p>
                  </a:txBody>
                  <a:tcPr marL="0" marR="0" marT="0" marB="0" anchor="ctr"/>
                </a:tc>
                <a:tc>
                  <a:txBody>
                    <a:bodyPr/>
                    <a:lstStyle/>
                    <a:p>
                      <a:pPr algn="ctr" fontAlgn="b"/>
                      <a:r>
                        <a:rPr lang="en-GB" sz="1600" b="1" i="0" u="none" strike="noStrike" dirty="0">
                          <a:solidFill>
                            <a:srgbClr val="000000"/>
                          </a:solidFill>
                          <a:effectLst/>
                          <a:latin typeface="Calibri"/>
                        </a:rPr>
                        <a:t>22</a:t>
                      </a:r>
                    </a:p>
                  </a:txBody>
                  <a:tcPr marL="0" marR="0" marT="0" marB="0" anchor="ctr"/>
                </a:tc>
                <a:tc>
                  <a:txBody>
                    <a:bodyPr/>
                    <a:lstStyle/>
                    <a:p>
                      <a:pPr algn="ctr" fontAlgn="b"/>
                      <a:r>
                        <a:rPr lang="en-GB" sz="1600" b="1" i="0" u="none" strike="noStrike" dirty="0">
                          <a:solidFill>
                            <a:srgbClr val="000000"/>
                          </a:solidFill>
                          <a:effectLst/>
                          <a:latin typeface="Calibri"/>
                        </a:rPr>
                        <a:t>23</a:t>
                      </a:r>
                    </a:p>
                  </a:txBody>
                  <a:tcPr marL="0" marR="0" marT="0" marB="0" anchor="ctr"/>
                </a:tc>
                <a:tc>
                  <a:txBody>
                    <a:bodyPr/>
                    <a:lstStyle/>
                    <a:p>
                      <a:pPr algn="ctr" fontAlgn="b"/>
                      <a:r>
                        <a:rPr lang="en-GB" sz="1600" b="1" i="0" u="none" strike="noStrike" dirty="0">
                          <a:solidFill>
                            <a:srgbClr val="000000"/>
                          </a:solidFill>
                          <a:effectLst/>
                          <a:latin typeface="Calibri"/>
                        </a:rPr>
                        <a:t>31</a:t>
                      </a:r>
                    </a:p>
                  </a:txBody>
                  <a:tcPr marL="0" marR="0" marT="0" marB="0" anchor="ctr"/>
                </a:tc>
                <a:tc>
                  <a:txBody>
                    <a:bodyPr/>
                    <a:lstStyle/>
                    <a:p>
                      <a:pPr algn="ctr" fontAlgn="b"/>
                      <a:r>
                        <a:rPr lang="en-GB" sz="1600" b="1" i="0" u="none" strike="noStrike" dirty="0">
                          <a:solidFill>
                            <a:srgbClr val="000000"/>
                          </a:solidFill>
                          <a:effectLst/>
                          <a:latin typeface="Calibri"/>
                        </a:rPr>
                        <a:t>32</a:t>
                      </a:r>
                    </a:p>
                  </a:txBody>
                  <a:tcPr marL="0" marR="0" marT="0" marB="0" anchor="ctr"/>
                </a:tc>
                <a:tc>
                  <a:txBody>
                    <a:bodyPr/>
                    <a:lstStyle/>
                    <a:p>
                      <a:pPr algn="ctr" fontAlgn="b"/>
                      <a:r>
                        <a:rPr lang="en-GB" sz="1600" b="1" i="0" u="none" strike="noStrike" dirty="0">
                          <a:solidFill>
                            <a:srgbClr val="000000"/>
                          </a:solidFill>
                          <a:effectLst/>
                          <a:latin typeface="Calibri"/>
                        </a:rPr>
                        <a:t>33</a:t>
                      </a:r>
                    </a:p>
                  </a:txBody>
                  <a:tcPr marL="0" marR="0" marT="0" marB="0" anchor="ctr"/>
                </a:tc>
                <a:tc>
                  <a:txBody>
                    <a:bodyPr/>
                    <a:lstStyle/>
                    <a:p>
                      <a:pPr algn="ctr" fontAlgn="b"/>
                      <a:r>
                        <a:rPr lang="en-GB" sz="1600" b="1" i="0" u="none" strike="noStrike" dirty="0">
                          <a:solidFill>
                            <a:srgbClr val="000000"/>
                          </a:solidFill>
                          <a:effectLst/>
                          <a:latin typeface="Calibri"/>
                        </a:rPr>
                        <a:t>4</a:t>
                      </a:r>
                    </a:p>
                  </a:txBody>
                  <a:tcPr marL="0" marR="0" marT="0" marB="0" anchor="ctr"/>
                </a:tc>
                <a:tc>
                  <a:txBody>
                    <a:bodyPr/>
                    <a:lstStyle/>
                    <a:p>
                      <a:pPr algn="ctr" fontAlgn="b"/>
                      <a:r>
                        <a:rPr lang="en-GB" sz="1600" b="1" i="0" u="none" strike="noStrike" dirty="0">
                          <a:solidFill>
                            <a:srgbClr val="000000"/>
                          </a:solidFill>
                          <a:effectLst/>
                          <a:latin typeface="Calibri"/>
                        </a:rPr>
                        <a:t>41</a:t>
                      </a:r>
                    </a:p>
                  </a:txBody>
                  <a:tcPr marL="0" marR="0" marT="0" marB="0" anchor="ctr"/>
                </a:tc>
                <a:tc>
                  <a:txBody>
                    <a:bodyPr/>
                    <a:lstStyle/>
                    <a:p>
                      <a:pPr algn="ctr" fontAlgn="b"/>
                      <a:r>
                        <a:rPr lang="en-GB" sz="1600" b="1" i="0" u="none" strike="noStrike" dirty="0">
                          <a:solidFill>
                            <a:srgbClr val="000000"/>
                          </a:solidFill>
                          <a:effectLst/>
                          <a:latin typeface="Calibri"/>
                        </a:rPr>
                        <a:t>42</a:t>
                      </a:r>
                    </a:p>
                  </a:txBody>
                  <a:tcPr marL="0" marR="0" marT="0" marB="0" anchor="ctr"/>
                </a:tc>
              </a:tr>
              <a:tr h="216113">
                <a:tc>
                  <a:txBody>
                    <a:bodyPr/>
                    <a:lstStyle/>
                    <a:p>
                      <a:pPr algn="l" fontAlgn="b"/>
                      <a:r>
                        <a:rPr lang="en-ZA" sz="1600" u="none" strike="noStrike" dirty="0">
                          <a:effectLst/>
                        </a:rPr>
                        <a:t>Overall Score (Rank Order method)</a:t>
                      </a:r>
                      <a:endParaRPr lang="en-ZA" sz="1600" b="1" i="0" u="none" strike="noStrike" dirty="0">
                        <a:solidFill>
                          <a:srgbClr val="000000"/>
                        </a:solidFill>
                        <a:effectLst/>
                        <a:latin typeface="Calibri"/>
                      </a:endParaRPr>
                    </a:p>
                  </a:txBody>
                  <a:tcPr marL="0" marR="0" marT="0" marB="0" anchor="b"/>
                </a:tc>
                <a:tc>
                  <a:txBody>
                    <a:bodyPr/>
                    <a:lstStyle/>
                    <a:p>
                      <a:pPr algn="ctr" fontAlgn="b"/>
                      <a:r>
                        <a:rPr lang="en-GB" sz="1600" b="0" i="0" u="none" strike="noStrike" dirty="0">
                          <a:solidFill>
                            <a:srgbClr val="000000"/>
                          </a:solidFill>
                          <a:effectLst/>
                          <a:latin typeface="Calibri"/>
                        </a:rPr>
                        <a:t>5.05</a:t>
                      </a:r>
                    </a:p>
                  </a:txBody>
                  <a:tcPr marL="0" marR="0" marT="0" marB="0" anchor="ctr"/>
                </a:tc>
                <a:tc>
                  <a:txBody>
                    <a:bodyPr/>
                    <a:lstStyle/>
                    <a:p>
                      <a:pPr algn="ctr" fontAlgn="b"/>
                      <a:r>
                        <a:rPr lang="en-GB" sz="1600" b="0" i="0" u="none" strike="noStrike" dirty="0">
                          <a:solidFill>
                            <a:srgbClr val="000000"/>
                          </a:solidFill>
                          <a:effectLst/>
                          <a:latin typeface="Calibri"/>
                        </a:rPr>
                        <a:t>7.45</a:t>
                      </a:r>
                    </a:p>
                  </a:txBody>
                  <a:tcPr marL="0" marR="0" marT="0" marB="0" anchor="ctr"/>
                </a:tc>
                <a:tc>
                  <a:txBody>
                    <a:bodyPr/>
                    <a:lstStyle/>
                    <a:p>
                      <a:pPr algn="ctr" fontAlgn="b"/>
                      <a:r>
                        <a:rPr lang="en-GB" sz="1600" b="0" i="0" u="none" strike="noStrike" dirty="0">
                          <a:solidFill>
                            <a:srgbClr val="000000"/>
                          </a:solidFill>
                          <a:effectLst/>
                          <a:latin typeface="Calibri"/>
                        </a:rPr>
                        <a:t>6.15</a:t>
                      </a:r>
                    </a:p>
                  </a:txBody>
                  <a:tcPr marL="0" marR="0" marT="0" marB="0" anchor="ctr"/>
                </a:tc>
                <a:tc>
                  <a:txBody>
                    <a:bodyPr/>
                    <a:lstStyle/>
                    <a:p>
                      <a:pPr algn="ctr" fontAlgn="b"/>
                      <a:r>
                        <a:rPr lang="en-GB" sz="1600" b="0" i="0" u="none" strike="noStrike" dirty="0">
                          <a:solidFill>
                            <a:srgbClr val="000000"/>
                          </a:solidFill>
                          <a:effectLst/>
                          <a:latin typeface="Calibri"/>
                        </a:rPr>
                        <a:t>6.15</a:t>
                      </a:r>
                    </a:p>
                  </a:txBody>
                  <a:tcPr marL="0" marR="0" marT="0" marB="0" anchor="ctr"/>
                </a:tc>
                <a:tc>
                  <a:txBody>
                    <a:bodyPr/>
                    <a:lstStyle/>
                    <a:p>
                      <a:pPr algn="ctr" fontAlgn="b"/>
                      <a:r>
                        <a:rPr lang="en-GB" sz="1600" b="0" i="0" u="none" strike="noStrike" dirty="0">
                          <a:solidFill>
                            <a:srgbClr val="000000"/>
                          </a:solidFill>
                          <a:effectLst/>
                          <a:latin typeface="Calibri"/>
                        </a:rPr>
                        <a:t>6.25</a:t>
                      </a:r>
                    </a:p>
                  </a:txBody>
                  <a:tcPr marL="0" marR="0" marT="0" marB="0" anchor="ctr"/>
                </a:tc>
                <a:tc>
                  <a:txBody>
                    <a:bodyPr/>
                    <a:lstStyle/>
                    <a:p>
                      <a:pPr algn="ctr" fontAlgn="b"/>
                      <a:r>
                        <a:rPr lang="en-GB" sz="1600" b="0" i="0" u="none" strike="noStrike" dirty="0">
                          <a:solidFill>
                            <a:srgbClr val="000000"/>
                          </a:solidFill>
                          <a:effectLst/>
                          <a:latin typeface="Calibri"/>
                        </a:rPr>
                        <a:t>4.95</a:t>
                      </a:r>
                    </a:p>
                  </a:txBody>
                  <a:tcPr marL="0" marR="0" marT="0" marB="0" anchor="ctr"/>
                </a:tc>
                <a:tc>
                  <a:txBody>
                    <a:bodyPr/>
                    <a:lstStyle/>
                    <a:p>
                      <a:pPr algn="ctr" fontAlgn="b"/>
                      <a:r>
                        <a:rPr lang="en-GB" sz="1600" b="0" i="0" u="none" strike="noStrike" dirty="0">
                          <a:solidFill>
                            <a:srgbClr val="000000"/>
                          </a:solidFill>
                          <a:effectLst/>
                          <a:latin typeface="Calibri"/>
                        </a:rPr>
                        <a:t>4.95</a:t>
                      </a:r>
                    </a:p>
                  </a:txBody>
                  <a:tcPr marL="0" marR="0" marT="0" marB="0" anchor="ctr"/>
                </a:tc>
                <a:tc>
                  <a:txBody>
                    <a:bodyPr/>
                    <a:lstStyle/>
                    <a:p>
                      <a:pPr algn="ctr" fontAlgn="b"/>
                      <a:r>
                        <a:rPr lang="en-GB" sz="1600" b="0" i="0" u="none" strike="noStrike" dirty="0">
                          <a:solidFill>
                            <a:srgbClr val="000000"/>
                          </a:solidFill>
                          <a:effectLst/>
                          <a:latin typeface="Calibri"/>
                        </a:rPr>
                        <a:t>3.9</a:t>
                      </a:r>
                    </a:p>
                  </a:txBody>
                  <a:tcPr marL="0" marR="0" marT="0" marB="0" anchor="ctr"/>
                </a:tc>
                <a:tc>
                  <a:txBody>
                    <a:bodyPr/>
                    <a:lstStyle/>
                    <a:p>
                      <a:pPr algn="ctr" fontAlgn="b"/>
                      <a:r>
                        <a:rPr lang="en-GB" sz="1600" b="0" i="0" u="none" strike="noStrike" dirty="0">
                          <a:solidFill>
                            <a:srgbClr val="000000"/>
                          </a:solidFill>
                          <a:effectLst/>
                          <a:latin typeface="Calibri"/>
                        </a:rPr>
                        <a:t>5.4</a:t>
                      </a:r>
                    </a:p>
                  </a:txBody>
                  <a:tcPr marL="0" marR="0" marT="0" marB="0" anchor="ctr"/>
                </a:tc>
                <a:tc>
                  <a:txBody>
                    <a:bodyPr/>
                    <a:lstStyle/>
                    <a:p>
                      <a:pPr algn="ctr" fontAlgn="b"/>
                      <a:r>
                        <a:rPr lang="en-GB" sz="1600" b="0" i="0" u="none" strike="noStrike" dirty="0">
                          <a:solidFill>
                            <a:srgbClr val="000000"/>
                          </a:solidFill>
                          <a:effectLst/>
                          <a:latin typeface="Calibri"/>
                        </a:rPr>
                        <a:t>4.75</a:t>
                      </a:r>
                    </a:p>
                  </a:txBody>
                  <a:tcPr marL="0" marR="0" marT="0" marB="0" anchor="ctr"/>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10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800" b="1" i="0" u="none" strike="noStrike">
                          <a:solidFill>
                            <a:srgbClr val="000000"/>
                          </a:solidFill>
                          <a:effectLst/>
                          <a:latin typeface="Calibri"/>
                        </a:rPr>
                        <a:t>6</a:t>
                      </a:r>
                    </a:p>
                  </a:txBody>
                  <a:tcPr marL="0" marR="0" marT="0" marB="0" anchor="ctr"/>
                </a:tc>
                <a:tc>
                  <a:txBody>
                    <a:bodyPr/>
                    <a:lstStyle/>
                    <a:p>
                      <a:pPr algn="ctr" fontAlgn="b"/>
                      <a:r>
                        <a:rPr lang="en-GB" sz="1800" b="1" i="0" u="none" strike="noStrike" dirty="0">
                          <a:solidFill>
                            <a:srgbClr val="FF0000"/>
                          </a:solidFill>
                          <a:effectLst/>
                          <a:latin typeface="Calibri"/>
                        </a:rPr>
                        <a:t>1</a:t>
                      </a:r>
                    </a:p>
                  </a:txBody>
                  <a:tcPr marL="0" marR="0" marT="0" marB="0" anchor="ctr"/>
                </a:tc>
                <a:tc>
                  <a:txBody>
                    <a:bodyPr/>
                    <a:lstStyle/>
                    <a:p>
                      <a:pPr algn="ctr" fontAlgn="b"/>
                      <a:r>
                        <a:rPr lang="en-GB" sz="1800" b="1" i="0" u="none" strike="noStrike" dirty="0">
                          <a:solidFill>
                            <a:srgbClr val="000000"/>
                          </a:solidFill>
                          <a:effectLst/>
                          <a:latin typeface="Calibri"/>
                        </a:rPr>
                        <a:t>3.5</a:t>
                      </a:r>
                    </a:p>
                  </a:txBody>
                  <a:tcPr marL="0" marR="0" marT="0" marB="0" anchor="ctr"/>
                </a:tc>
                <a:tc>
                  <a:txBody>
                    <a:bodyPr/>
                    <a:lstStyle/>
                    <a:p>
                      <a:pPr algn="ctr" fontAlgn="b"/>
                      <a:r>
                        <a:rPr lang="en-GB" sz="1800" b="1" i="0" u="none" strike="noStrike" dirty="0">
                          <a:solidFill>
                            <a:srgbClr val="000000"/>
                          </a:solidFill>
                          <a:effectLst/>
                          <a:latin typeface="Calibri"/>
                        </a:rPr>
                        <a:t>3.5</a:t>
                      </a:r>
                    </a:p>
                  </a:txBody>
                  <a:tcPr marL="0" marR="0" marT="0" marB="0" anchor="ctr"/>
                </a:tc>
                <a:tc>
                  <a:txBody>
                    <a:bodyPr/>
                    <a:lstStyle/>
                    <a:p>
                      <a:pPr algn="ctr" fontAlgn="b"/>
                      <a:r>
                        <a:rPr lang="en-GB" sz="1800" b="1" i="0" u="none" strike="noStrike" dirty="0">
                          <a:solidFill>
                            <a:srgbClr val="000000"/>
                          </a:solidFill>
                          <a:effectLst/>
                          <a:latin typeface="Calibri"/>
                        </a:rPr>
                        <a:t>2</a:t>
                      </a:r>
                    </a:p>
                  </a:txBody>
                  <a:tcPr marL="0" marR="0" marT="0" marB="0" anchor="ctr"/>
                </a:tc>
                <a:tc>
                  <a:txBody>
                    <a:bodyPr/>
                    <a:lstStyle/>
                    <a:p>
                      <a:pPr algn="ctr" fontAlgn="b"/>
                      <a:r>
                        <a:rPr lang="en-GB" sz="1800" b="1" i="0" u="none" strike="noStrike" dirty="0">
                          <a:solidFill>
                            <a:srgbClr val="000000"/>
                          </a:solidFill>
                          <a:effectLst/>
                          <a:latin typeface="Calibri"/>
                        </a:rPr>
                        <a:t>7.5</a:t>
                      </a:r>
                    </a:p>
                  </a:txBody>
                  <a:tcPr marL="0" marR="0" marT="0" marB="0" anchor="ctr"/>
                </a:tc>
                <a:tc>
                  <a:txBody>
                    <a:bodyPr/>
                    <a:lstStyle/>
                    <a:p>
                      <a:pPr algn="ctr" fontAlgn="b"/>
                      <a:r>
                        <a:rPr lang="en-GB" sz="1800" b="1" i="0" u="none" strike="noStrike" dirty="0">
                          <a:solidFill>
                            <a:srgbClr val="000000"/>
                          </a:solidFill>
                          <a:effectLst/>
                          <a:latin typeface="Calibri"/>
                        </a:rPr>
                        <a:t>7.5</a:t>
                      </a:r>
                    </a:p>
                  </a:txBody>
                  <a:tcPr marL="0" marR="0" marT="0" marB="0" anchor="ctr"/>
                </a:tc>
                <a:tc>
                  <a:txBody>
                    <a:bodyPr/>
                    <a:lstStyle/>
                    <a:p>
                      <a:pPr algn="ctr" fontAlgn="b"/>
                      <a:r>
                        <a:rPr lang="en-GB" sz="1800" b="1" i="0" u="none" strike="noStrike">
                          <a:solidFill>
                            <a:srgbClr val="000000"/>
                          </a:solidFill>
                          <a:effectLst/>
                          <a:latin typeface="Calibri"/>
                        </a:rPr>
                        <a:t>10</a:t>
                      </a:r>
                    </a:p>
                  </a:txBody>
                  <a:tcPr marL="0" marR="0" marT="0" marB="0" anchor="ctr"/>
                </a:tc>
                <a:tc>
                  <a:txBody>
                    <a:bodyPr/>
                    <a:lstStyle/>
                    <a:p>
                      <a:pPr algn="ctr" fontAlgn="b"/>
                      <a:r>
                        <a:rPr lang="en-GB" sz="1800" b="1" i="0" u="none" strike="noStrike" dirty="0">
                          <a:solidFill>
                            <a:srgbClr val="000000"/>
                          </a:solidFill>
                          <a:effectLst/>
                          <a:latin typeface="Calibri"/>
                        </a:rPr>
                        <a:t>5</a:t>
                      </a:r>
                    </a:p>
                  </a:txBody>
                  <a:tcPr marL="0" marR="0" marT="0" marB="0" anchor="ctr"/>
                </a:tc>
                <a:tc>
                  <a:txBody>
                    <a:bodyPr/>
                    <a:lstStyle/>
                    <a:p>
                      <a:pPr algn="ctr" fontAlgn="b"/>
                      <a:r>
                        <a:rPr lang="en-GB" sz="1800" b="1" i="0" u="none" strike="noStrike" dirty="0">
                          <a:solidFill>
                            <a:srgbClr val="000000"/>
                          </a:solidFill>
                          <a:effectLst/>
                          <a:latin typeface="Calibri"/>
                        </a:rPr>
                        <a:t>9</a:t>
                      </a:r>
                    </a:p>
                  </a:txBody>
                  <a:tcPr marL="0" marR="0" marT="0" marB="0" anchor="ctr"/>
                </a:tc>
              </a:tr>
              <a:tr h="152144">
                <a:tc gridSpan="5">
                  <a:txBody>
                    <a:bodyPr/>
                    <a:lstStyle/>
                    <a:p>
                      <a:pPr algn="ctr" fontAlgn="b"/>
                      <a:endParaRPr lang="en-GB" sz="2400" b="0" i="0" u="none" strike="noStrike" dirty="0">
                        <a:solidFill>
                          <a:srgbClr val="000000"/>
                        </a:solidFill>
                        <a:effectLst/>
                        <a:latin typeface="+mn-lt"/>
                      </a:endParaRPr>
                    </a:p>
                  </a:txBody>
                  <a:tcPr marL="0" marR="0" marT="0" marB="0" anchor="ctr"/>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a:txBody>
                    <a:bodyPr/>
                    <a:lstStyle/>
                    <a:p>
                      <a:pPr algn="ctr" fontAlgn="b"/>
                      <a:endParaRPr lang="en-GB" sz="2400" b="0" i="0" u="none" strike="noStrike" dirty="0">
                        <a:solidFill>
                          <a:srgbClr val="000000"/>
                        </a:solidFill>
                        <a:effectLst/>
                        <a:latin typeface="+mn-lt"/>
                      </a:endParaRPr>
                    </a:p>
                  </a:txBody>
                  <a:tcPr marL="0" marR="0" marT="0" marB="0" anchor="ctr"/>
                </a:tc>
                <a:tc>
                  <a:txBody>
                    <a:bodyPr/>
                    <a:lstStyle/>
                    <a:p>
                      <a:pPr algn="ctr" fontAlgn="b"/>
                      <a:endParaRPr lang="en-GB" sz="2400" b="0" i="0" u="none" strike="noStrike" dirty="0">
                        <a:solidFill>
                          <a:srgbClr val="000000"/>
                        </a:solidFill>
                        <a:effectLst/>
                        <a:latin typeface="+mn-lt"/>
                      </a:endParaRPr>
                    </a:p>
                  </a:txBody>
                  <a:tcPr marL="0" marR="0" marT="0" marB="0" anchor="ctr"/>
                </a:tc>
                <a:tc>
                  <a:txBody>
                    <a:bodyPr/>
                    <a:lstStyle/>
                    <a:p>
                      <a:pPr algn="ctr" fontAlgn="b"/>
                      <a:endParaRPr lang="en-GB" sz="2400" b="0" i="0" u="none" strike="noStrike" dirty="0">
                        <a:solidFill>
                          <a:srgbClr val="000000"/>
                        </a:solidFill>
                        <a:effectLst/>
                        <a:latin typeface="+mn-lt"/>
                      </a:endParaRPr>
                    </a:p>
                  </a:txBody>
                  <a:tcPr marL="0" marR="0" marT="0" marB="0" anchor="ctr"/>
                </a:tc>
                <a:tc>
                  <a:txBody>
                    <a:bodyPr/>
                    <a:lstStyle/>
                    <a:p>
                      <a:pPr algn="ctr" fontAlgn="b"/>
                      <a:endParaRPr lang="en-GB" sz="2400" b="0" i="0" u="none" strike="noStrike" dirty="0">
                        <a:solidFill>
                          <a:srgbClr val="000000"/>
                        </a:solidFill>
                        <a:effectLst/>
                        <a:latin typeface="+mn-lt"/>
                      </a:endParaRPr>
                    </a:p>
                  </a:txBody>
                  <a:tcPr marL="0" marR="0" marT="0" marB="0" anchor="ctr"/>
                </a:tc>
                <a:tc>
                  <a:txBody>
                    <a:bodyPr/>
                    <a:lstStyle/>
                    <a:p>
                      <a:pPr algn="ctr" fontAlgn="b"/>
                      <a:endParaRPr lang="en-GB" sz="2400" b="0" i="0" u="none" strike="noStrike" dirty="0">
                        <a:solidFill>
                          <a:srgbClr val="000000"/>
                        </a:solidFill>
                        <a:effectLst/>
                        <a:latin typeface="+mn-lt"/>
                      </a:endParaRPr>
                    </a:p>
                  </a:txBody>
                  <a:tcPr marL="0" marR="0" marT="0" marB="0" anchor="ctr"/>
                </a:tc>
                <a:tc>
                  <a:txBody>
                    <a:bodyPr/>
                    <a:lstStyle/>
                    <a:p>
                      <a:pPr algn="ctr" fontAlgn="b"/>
                      <a:endParaRPr lang="en-GB" sz="2400" b="0" i="0" u="none" strike="noStrike" dirty="0">
                        <a:solidFill>
                          <a:srgbClr val="000000"/>
                        </a:solidFill>
                        <a:effectLst/>
                        <a:latin typeface="+mn-lt"/>
                      </a:endParaRPr>
                    </a:p>
                  </a:txBody>
                  <a:tcPr marL="0" marR="0" marT="0" marB="0" anchor="ctr"/>
                </a:tc>
              </a:tr>
              <a:tr h="138165">
                <a:tc>
                  <a:txBody>
                    <a:bodyPr/>
                    <a:lstStyle/>
                    <a:p>
                      <a:pPr algn="l" fontAlgn="b"/>
                      <a:r>
                        <a:rPr lang="en-GB" sz="1600" u="none" strike="noStrike" dirty="0">
                          <a:effectLst/>
                        </a:rPr>
                        <a:t>Overall Score (Normalisation Method</a:t>
                      </a:r>
                      <a:r>
                        <a:rPr lang="en-GB" sz="1600" u="none" strike="noStrike" dirty="0" smtClean="0">
                          <a:effectLst/>
                        </a:rPr>
                        <a:t>)</a:t>
                      </a:r>
                      <a:endParaRPr lang="en-GB" sz="1600" u="none" strike="noStrike" dirty="0">
                        <a:effectLst/>
                      </a:endParaRPr>
                    </a:p>
                  </a:txBody>
                  <a:tcPr marL="0" marR="0" marT="0" marB="0" anchor="b"/>
                </a:tc>
                <a:tc>
                  <a:txBody>
                    <a:bodyPr/>
                    <a:lstStyle/>
                    <a:p>
                      <a:pPr algn="ctr" fontAlgn="b"/>
                      <a:r>
                        <a:rPr lang="en-GB" sz="1600" b="0" i="0" u="none" strike="noStrike" dirty="0">
                          <a:solidFill>
                            <a:srgbClr val="000000"/>
                          </a:solidFill>
                          <a:effectLst/>
                          <a:latin typeface="Calibri"/>
                        </a:rPr>
                        <a:t>0.45</a:t>
                      </a:r>
                    </a:p>
                  </a:txBody>
                  <a:tcPr marL="0" marR="0" marT="0" marB="0" anchor="ctr"/>
                </a:tc>
                <a:tc>
                  <a:txBody>
                    <a:bodyPr/>
                    <a:lstStyle/>
                    <a:p>
                      <a:pPr algn="ctr" fontAlgn="b"/>
                      <a:r>
                        <a:rPr lang="en-GB" sz="1600" b="0" i="0" u="none" strike="noStrike" dirty="0">
                          <a:solidFill>
                            <a:srgbClr val="000000"/>
                          </a:solidFill>
                          <a:effectLst/>
                          <a:latin typeface="Calibri"/>
                        </a:rPr>
                        <a:t>0.87</a:t>
                      </a:r>
                    </a:p>
                  </a:txBody>
                  <a:tcPr marL="0" marR="0" marT="0" marB="0" anchor="ctr"/>
                </a:tc>
                <a:tc>
                  <a:txBody>
                    <a:bodyPr/>
                    <a:lstStyle/>
                    <a:p>
                      <a:pPr algn="ctr" fontAlgn="b"/>
                      <a:r>
                        <a:rPr lang="en-GB" sz="1600" b="0" i="0" u="none" strike="noStrike" dirty="0">
                          <a:solidFill>
                            <a:srgbClr val="000000"/>
                          </a:solidFill>
                          <a:effectLst/>
                          <a:latin typeface="Calibri"/>
                        </a:rPr>
                        <a:t>0.77</a:t>
                      </a:r>
                    </a:p>
                  </a:txBody>
                  <a:tcPr marL="0" marR="0" marT="0" marB="0" anchor="ctr"/>
                </a:tc>
                <a:tc>
                  <a:txBody>
                    <a:bodyPr/>
                    <a:lstStyle/>
                    <a:p>
                      <a:pPr algn="ctr" fontAlgn="b"/>
                      <a:r>
                        <a:rPr lang="en-GB" sz="1600" b="0" i="0" u="none" strike="noStrike" dirty="0">
                          <a:solidFill>
                            <a:srgbClr val="000000"/>
                          </a:solidFill>
                          <a:effectLst/>
                          <a:latin typeface="Calibri"/>
                        </a:rPr>
                        <a:t>0.77</a:t>
                      </a:r>
                    </a:p>
                  </a:txBody>
                  <a:tcPr marL="0" marR="0" marT="0" marB="0" anchor="ctr"/>
                </a:tc>
                <a:tc>
                  <a:txBody>
                    <a:bodyPr/>
                    <a:lstStyle/>
                    <a:p>
                      <a:pPr algn="ctr" fontAlgn="b"/>
                      <a:r>
                        <a:rPr lang="en-GB" sz="1600" b="0" i="0" u="none" strike="noStrike" dirty="0">
                          <a:solidFill>
                            <a:srgbClr val="000000"/>
                          </a:solidFill>
                          <a:effectLst/>
                          <a:latin typeface="Calibri"/>
                        </a:rPr>
                        <a:t>0.78</a:t>
                      </a:r>
                    </a:p>
                  </a:txBody>
                  <a:tcPr marL="0" marR="0" marT="0" marB="0" anchor="ctr"/>
                </a:tc>
                <a:tc>
                  <a:txBody>
                    <a:bodyPr/>
                    <a:lstStyle/>
                    <a:p>
                      <a:pPr algn="ctr" fontAlgn="b"/>
                      <a:r>
                        <a:rPr lang="en-GB" sz="1600" b="0" i="0" u="none" strike="noStrike" dirty="0">
                          <a:solidFill>
                            <a:srgbClr val="000000"/>
                          </a:solidFill>
                          <a:effectLst/>
                          <a:latin typeface="Calibri"/>
                        </a:rPr>
                        <a:t>0.68</a:t>
                      </a:r>
                    </a:p>
                  </a:txBody>
                  <a:tcPr marL="0" marR="0" marT="0" marB="0" anchor="ctr"/>
                </a:tc>
                <a:tc>
                  <a:txBody>
                    <a:bodyPr/>
                    <a:lstStyle/>
                    <a:p>
                      <a:pPr algn="ctr" fontAlgn="b"/>
                      <a:r>
                        <a:rPr lang="en-GB" sz="1600" b="0" i="0" u="none" strike="noStrike" dirty="0">
                          <a:solidFill>
                            <a:srgbClr val="000000"/>
                          </a:solidFill>
                          <a:effectLst/>
                          <a:latin typeface="Calibri"/>
                        </a:rPr>
                        <a:t>0.68</a:t>
                      </a:r>
                    </a:p>
                  </a:txBody>
                  <a:tcPr marL="0" marR="0" marT="0" marB="0" anchor="ctr"/>
                </a:tc>
                <a:tc>
                  <a:txBody>
                    <a:bodyPr/>
                    <a:lstStyle/>
                    <a:p>
                      <a:pPr algn="ctr" fontAlgn="b"/>
                      <a:r>
                        <a:rPr lang="en-GB" sz="1600" b="0" i="0" u="none" strike="noStrike" dirty="0">
                          <a:solidFill>
                            <a:srgbClr val="000000"/>
                          </a:solidFill>
                          <a:effectLst/>
                          <a:latin typeface="Calibri"/>
                        </a:rPr>
                        <a:t>0.43</a:t>
                      </a:r>
                    </a:p>
                  </a:txBody>
                  <a:tcPr marL="0" marR="0" marT="0" marB="0" anchor="ctr"/>
                </a:tc>
                <a:tc>
                  <a:txBody>
                    <a:bodyPr/>
                    <a:lstStyle/>
                    <a:p>
                      <a:pPr algn="ctr" fontAlgn="b"/>
                      <a:r>
                        <a:rPr lang="en-GB" sz="1600" b="0" i="0" u="none" strike="noStrike" dirty="0">
                          <a:solidFill>
                            <a:srgbClr val="000000"/>
                          </a:solidFill>
                          <a:effectLst/>
                          <a:latin typeface="Calibri"/>
                        </a:rPr>
                        <a:t>0.54</a:t>
                      </a:r>
                    </a:p>
                  </a:txBody>
                  <a:tcPr marL="0" marR="0" marT="0" marB="0" anchor="ctr"/>
                </a:tc>
                <a:tc>
                  <a:txBody>
                    <a:bodyPr/>
                    <a:lstStyle/>
                    <a:p>
                      <a:pPr algn="ctr" fontAlgn="b"/>
                      <a:r>
                        <a:rPr lang="en-GB" sz="1600" b="0" i="0" u="none" strike="noStrike" dirty="0">
                          <a:solidFill>
                            <a:srgbClr val="000000"/>
                          </a:solidFill>
                          <a:effectLst/>
                          <a:latin typeface="Calibri"/>
                        </a:rPr>
                        <a:t>0.51</a:t>
                      </a:r>
                    </a:p>
                  </a:txBody>
                  <a:tcPr marL="0" marR="0" marT="0" marB="0" anchor="ctr"/>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10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800" b="1" i="0" u="none" strike="noStrike">
                          <a:solidFill>
                            <a:srgbClr val="000000"/>
                          </a:solidFill>
                          <a:effectLst/>
                          <a:latin typeface="Calibri"/>
                        </a:rPr>
                        <a:t>9</a:t>
                      </a:r>
                    </a:p>
                  </a:txBody>
                  <a:tcPr marL="0" marR="0" marT="0" marB="0" anchor="ctr"/>
                </a:tc>
                <a:tc>
                  <a:txBody>
                    <a:bodyPr/>
                    <a:lstStyle/>
                    <a:p>
                      <a:pPr algn="ctr" fontAlgn="b"/>
                      <a:r>
                        <a:rPr lang="en-GB" sz="1800" b="1" i="0" u="none" strike="noStrike" dirty="0">
                          <a:solidFill>
                            <a:srgbClr val="FF0000"/>
                          </a:solidFill>
                          <a:effectLst/>
                          <a:latin typeface="Calibri"/>
                        </a:rPr>
                        <a:t>1</a:t>
                      </a:r>
                    </a:p>
                  </a:txBody>
                  <a:tcPr marL="0" marR="0" marT="0" marB="0" anchor="ctr"/>
                </a:tc>
                <a:tc>
                  <a:txBody>
                    <a:bodyPr/>
                    <a:lstStyle/>
                    <a:p>
                      <a:pPr algn="ctr" fontAlgn="b"/>
                      <a:r>
                        <a:rPr lang="en-GB" sz="1800" b="1" i="0" u="none" strike="noStrike" dirty="0">
                          <a:solidFill>
                            <a:srgbClr val="000000"/>
                          </a:solidFill>
                          <a:effectLst/>
                          <a:latin typeface="Calibri"/>
                        </a:rPr>
                        <a:t>3.5</a:t>
                      </a:r>
                    </a:p>
                  </a:txBody>
                  <a:tcPr marL="0" marR="0" marT="0" marB="0" anchor="ctr"/>
                </a:tc>
                <a:tc>
                  <a:txBody>
                    <a:bodyPr/>
                    <a:lstStyle/>
                    <a:p>
                      <a:pPr algn="ctr" fontAlgn="b"/>
                      <a:r>
                        <a:rPr lang="en-GB" sz="1800" b="1" i="0" u="none" strike="noStrike" dirty="0">
                          <a:solidFill>
                            <a:srgbClr val="000000"/>
                          </a:solidFill>
                          <a:effectLst/>
                          <a:latin typeface="Calibri"/>
                        </a:rPr>
                        <a:t>3.5</a:t>
                      </a:r>
                    </a:p>
                  </a:txBody>
                  <a:tcPr marL="0" marR="0" marT="0" marB="0" anchor="ctr"/>
                </a:tc>
                <a:tc>
                  <a:txBody>
                    <a:bodyPr/>
                    <a:lstStyle/>
                    <a:p>
                      <a:pPr algn="ctr" fontAlgn="b"/>
                      <a:r>
                        <a:rPr lang="en-GB" sz="1800" b="1" i="0" u="none" strike="noStrike" dirty="0">
                          <a:solidFill>
                            <a:srgbClr val="000000"/>
                          </a:solidFill>
                          <a:effectLst/>
                          <a:latin typeface="Calibri"/>
                        </a:rPr>
                        <a:t>2</a:t>
                      </a:r>
                    </a:p>
                  </a:txBody>
                  <a:tcPr marL="0" marR="0" marT="0" marB="0" anchor="ctr"/>
                </a:tc>
                <a:tc>
                  <a:txBody>
                    <a:bodyPr/>
                    <a:lstStyle/>
                    <a:p>
                      <a:pPr algn="ctr" fontAlgn="b"/>
                      <a:r>
                        <a:rPr lang="en-GB" sz="1800" b="1" i="0" u="none" strike="noStrike" dirty="0">
                          <a:solidFill>
                            <a:srgbClr val="000000"/>
                          </a:solidFill>
                          <a:effectLst/>
                          <a:latin typeface="Calibri"/>
                        </a:rPr>
                        <a:t>5.5</a:t>
                      </a:r>
                    </a:p>
                  </a:txBody>
                  <a:tcPr marL="0" marR="0" marT="0" marB="0" anchor="ctr"/>
                </a:tc>
                <a:tc>
                  <a:txBody>
                    <a:bodyPr/>
                    <a:lstStyle/>
                    <a:p>
                      <a:pPr algn="ctr" fontAlgn="b"/>
                      <a:r>
                        <a:rPr lang="en-GB" sz="1800" b="1" i="0" u="none" strike="noStrike" dirty="0">
                          <a:solidFill>
                            <a:srgbClr val="000000"/>
                          </a:solidFill>
                          <a:effectLst/>
                          <a:latin typeface="Calibri"/>
                        </a:rPr>
                        <a:t>5.5</a:t>
                      </a:r>
                    </a:p>
                  </a:txBody>
                  <a:tcPr marL="0" marR="0" marT="0" marB="0" anchor="ctr"/>
                </a:tc>
                <a:tc>
                  <a:txBody>
                    <a:bodyPr/>
                    <a:lstStyle/>
                    <a:p>
                      <a:pPr algn="ctr" fontAlgn="b"/>
                      <a:r>
                        <a:rPr lang="en-GB" sz="1800" b="1" i="0" u="none" strike="noStrike" dirty="0">
                          <a:solidFill>
                            <a:srgbClr val="000000"/>
                          </a:solidFill>
                          <a:effectLst/>
                          <a:latin typeface="Calibri"/>
                        </a:rPr>
                        <a:t>10</a:t>
                      </a:r>
                    </a:p>
                  </a:txBody>
                  <a:tcPr marL="0" marR="0" marT="0" marB="0" anchor="ctr"/>
                </a:tc>
                <a:tc>
                  <a:txBody>
                    <a:bodyPr/>
                    <a:lstStyle/>
                    <a:p>
                      <a:pPr algn="ctr" fontAlgn="b"/>
                      <a:r>
                        <a:rPr lang="en-GB" sz="1800" b="1" i="0" u="none" strike="noStrike" dirty="0">
                          <a:solidFill>
                            <a:srgbClr val="000000"/>
                          </a:solidFill>
                          <a:effectLst/>
                          <a:latin typeface="Calibri"/>
                        </a:rPr>
                        <a:t>7</a:t>
                      </a:r>
                    </a:p>
                  </a:txBody>
                  <a:tcPr marL="0" marR="0" marT="0" marB="0" anchor="ctr"/>
                </a:tc>
                <a:tc>
                  <a:txBody>
                    <a:bodyPr/>
                    <a:lstStyle/>
                    <a:p>
                      <a:pPr algn="ctr" fontAlgn="b"/>
                      <a:r>
                        <a:rPr lang="en-GB" sz="1800" b="1" i="0" u="none" strike="noStrike" dirty="0">
                          <a:solidFill>
                            <a:srgbClr val="000000"/>
                          </a:solidFill>
                          <a:effectLst/>
                          <a:latin typeface="Calibri"/>
                        </a:rPr>
                        <a:t>8</a:t>
                      </a:r>
                    </a:p>
                  </a:txBody>
                  <a:tcPr marL="0" marR="0" marT="0" marB="0" anchor="ctr"/>
                </a:tc>
              </a:tr>
            </a:tbl>
          </a:graphicData>
        </a:graphic>
      </p:graphicFrame>
      <p:pic>
        <p:nvPicPr>
          <p:cNvPr id="4106"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16921" r="11623"/>
          <a:stretch/>
        </p:blipFill>
        <p:spPr bwMode="auto">
          <a:xfrm>
            <a:off x="4815615" y="2715611"/>
            <a:ext cx="2420681" cy="383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633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ZA" sz="3600" dirty="0"/>
              <a:t>Sensitivity analysis and synthesis of </a:t>
            </a:r>
            <a:r>
              <a:rPr lang="en-ZA" sz="3600" dirty="0" smtClean="0"/>
              <a:t>results</a:t>
            </a:r>
            <a:endParaRPr lang="en-GB" sz="3600" dirty="0"/>
          </a:p>
        </p:txBody>
      </p:sp>
      <p:graphicFrame>
        <p:nvGraphicFramePr>
          <p:cNvPr id="7" name="Table 6"/>
          <p:cNvGraphicFramePr>
            <a:graphicFrameLocks noGrp="1"/>
          </p:cNvGraphicFramePr>
          <p:nvPr>
            <p:extLst>
              <p:ext uri="{D42A27DB-BD31-4B8C-83A1-F6EECF244321}">
                <p14:modId xmlns:p14="http://schemas.microsoft.com/office/powerpoint/2010/main" val="688885805"/>
              </p:ext>
            </p:extLst>
          </p:nvPr>
        </p:nvGraphicFramePr>
        <p:xfrm>
          <a:off x="266699" y="818251"/>
          <a:ext cx="8610601" cy="5221497"/>
        </p:xfrm>
        <a:graphic>
          <a:graphicData uri="http://schemas.openxmlformats.org/drawingml/2006/table">
            <a:tbl>
              <a:tblPr>
                <a:tableStyleId>{3C2FFA5D-87B4-456A-9821-1D502468CF0F}</a:tableStyleId>
              </a:tblPr>
              <a:tblGrid>
                <a:gridCol w="617893"/>
                <a:gridCol w="579276"/>
                <a:gridCol w="687407"/>
                <a:gridCol w="517486"/>
                <a:gridCol w="409562"/>
                <a:gridCol w="59311"/>
                <a:gridCol w="678741"/>
                <a:gridCol w="562325"/>
                <a:gridCol w="562325"/>
                <a:gridCol w="562325"/>
                <a:gridCol w="562325"/>
                <a:gridCol w="562325"/>
                <a:gridCol w="562325"/>
                <a:gridCol w="562325"/>
                <a:gridCol w="562325"/>
                <a:gridCol w="562325"/>
              </a:tblGrid>
              <a:tr h="468105">
                <a:tc gridSpan="5">
                  <a:txBody>
                    <a:bodyPr/>
                    <a:lstStyle/>
                    <a:p>
                      <a:pPr algn="ctr" fontAlgn="b"/>
                      <a:r>
                        <a:rPr lang="en-ZA" sz="1600" u="none" strike="noStrike" dirty="0" smtClean="0">
                          <a:effectLst/>
                        </a:rPr>
                        <a:t>Weights</a:t>
                      </a:r>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GB" sz="1600" b="1" i="0" u="none" strike="noStrike" dirty="0">
                        <a:solidFill>
                          <a:srgbClr val="000000"/>
                        </a:solidFill>
                        <a:effectLst/>
                        <a:latin typeface="Calibri"/>
                      </a:endParaRPr>
                    </a:p>
                  </a:txBody>
                  <a:tcPr marL="0" marR="0" marT="0" marB="0" anchor="ctr"/>
                </a:tc>
                <a:tc gridSpan="10">
                  <a:txBody>
                    <a:bodyPr/>
                    <a:lstStyle/>
                    <a:p>
                      <a:pPr algn="ctr" fontAlgn="b"/>
                      <a:r>
                        <a:rPr lang="en-ZA" sz="1600" u="none" strike="noStrike" dirty="0" smtClean="0">
                          <a:effectLst/>
                        </a:rPr>
                        <a:t>Rank</a:t>
                      </a:r>
                      <a:r>
                        <a:rPr lang="en-ZA" sz="1600" u="none" strike="noStrike" baseline="0" dirty="0" smtClean="0">
                          <a:effectLst/>
                        </a:rPr>
                        <a:t> Position of Scenario</a:t>
                      </a:r>
                    </a:p>
                    <a:p>
                      <a:pPr algn="ctr" fontAlgn="b"/>
                      <a:r>
                        <a:rPr lang="en-ZA" sz="1600" u="none" strike="noStrike" baseline="0" dirty="0" smtClean="0">
                          <a:effectLst/>
                        </a:rPr>
                        <a:t>(Normalisation Ranking Method)</a:t>
                      </a:r>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r>
              <a:tr h="468105">
                <a:tc>
                  <a:txBody>
                    <a:bodyPr/>
                    <a:lstStyle/>
                    <a:p>
                      <a:pPr algn="ctr" fontAlgn="b"/>
                      <a:r>
                        <a:rPr lang="en-ZA" sz="1600" u="none" strike="noStrike" dirty="0" smtClean="0">
                          <a:effectLst/>
                        </a:rPr>
                        <a:t>Alternative</a:t>
                      </a:r>
                      <a:endParaRPr lang="en-GB" sz="1600" b="1"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Ecology</a:t>
                      </a:r>
                      <a:endParaRPr lang="en-GB" sz="1600" b="1"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err="1" smtClean="0">
                          <a:effectLst/>
                        </a:rPr>
                        <a:t>EcoSystem</a:t>
                      </a:r>
                      <a:r>
                        <a:rPr lang="en-GB" sz="1600" u="none" strike="noStrike" dirty="0" smtClean="0">
                          <a:effectLst/>
                        </a:rPr>
                        <a:t> Services</a:t>
                      </a:r>
                      <a:endParaRPr lang="en-GB" sz="1600" b="1"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GDP</a:t>
                      </a:r>
                      <a:endParaRPr lang="en-GB" sz="1600" b="1"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Jobs</a:t>
                      </a:r>
                      <a:endParaRPr lang="en-GB" sz="1600" b="1" i="0" u="none" strike="noStrike" dirty="0">
                        <a:solidFill>
                          <a:srgbClr val="000000"/>
                        </a:solidFill>
                        <a:effectLst/>
                        <a:latin typeface="Calibri"/>
                      </a:endParaRPr>
                    </a:p>
                  </a:txBody>
                  <a:tcPr marL="0" marR="0" marT="0" marB="0" anchor="ctr"/>
                </a:tc>
                <a:tc>
                  <a:txBody>
                    <a:bodyPr/>
                    <a:lstStyle/>
                    <a:p>
                      <a:pPr algn="ctr" fontAlgn="b"/>
                      <a:endParaRPr lang="en-GB" sz="16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2</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b="1" u="none" strike="noStrike" dirty="0">
                          <a:effectLst/>
                        </a:rPr>
                        <a:t>21</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22</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23</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31</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32</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33</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41</a:t>
                      </a:r>
                      <a:endParaRPr lang="en-GB" sz="1400" b="1"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42</a:t>
                      </a:r>
                      <a:endParaRPr lang="en-GB" sz="1400" b="1" i="0" u="none" strike="noStrike" dirty="0">
                        <a:solidFill>
                          <a:srgbClr val="000000"/>
                        </a:solidFill>
                        <a:effectLst/>
                        <a:latin typeface="Calibri"/>
                      </a:endParaRPr>
                    </a:p>
                  </a:txBody>
                  <a:tcPr marL="0" marR="0" marT="0" marB="0" anchor="ctr"/>
                </a:tc>
              </a:tr>
              <a:tr h="608536">
                <a:tc>
                  <a:txBody>
                    <a:bodyPr/>
                    <a:lstStyle/>
                    <a:p>
                      <a:pPr algn="ctr" fontAlgn="b"/>
                      <a:r>
                        <a:rPr lang="en-GB" sz="1600" u="none" strike="noStrike" dirty="0">
                          <a:effectLst/>
                        </a:rPr>
                        <a:t>1</a:t>
                      </a:r>
                      <a:endParaRPr lang="en-GB" sz="1600" b="1" i="1"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0.50</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0.05</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0.20</a:t>
                      </a:r>
                      <a:endParaRPr lang="en-GB" sz="1600" b="0" i="1"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0.25</a:t>
                      </a:r>
                      <a:endParaRPr lang="en-GB" sz="1600" b="0" i="1" u="none" strike="noStrike" dirty="0">
                        <a:solidFill>
                          <a:srgbClr val="000000"/>
                        </a:solidFill>
                        <a:effectLst/>
                        <a:latin typeface="Calibri"/>
                      </a:endParaRPr>
                    </a:p>
                  </a:txBody>
                  <a:tcPr marL="0" marR="0" marT="0" marB="0" anchor="ctr"/>
                </a:tc>
                <a:tc>
                  <a:txBody>
                    <a:bodyPr/>
                    <a:lstStyle/>
                    <a:p>
                      <a:pPr algn="ctr" fontAlgn="b"/>
                      <a:endParaRPr lang="en-GB" sz="1600" b="0" i="1"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6.0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a:effectLst/>
                        </a:rPr>
                        <a:t>3.5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3.5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2.0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9.0</a:t>
                      </a:r>
                      <a:endParaRPr lang="en-GB" sz="1400" b="0" i="0" u="none" strike="noStrike">
                        <a:solidFill>
                          <a:srgbClr val="000000"/>
                        </a:solidFill>
                        <a:effectLst/>
                        <a:latin typeface="Calibri"/>
                      </a:endParaRPr>
                    </a:p>
                  </a:txBody>
                  <a:tcPr marL="0" marR="0" marT="0" marB="0" anchor="ctr"/>
                </a:tc>
              </a:tr>
              <a:tr h="585131">
                <a:tc>
                  <a:txBody>
                    <a:bodyPr/>
                    <a:lstStyle/>
                    <a:p>
                      <a:pPr algn="ctr" fontAlgn="b"/>
                      <a:r>
                        <a:rPr lang="en-GB" sz="1600" u="none" strike="noStrike">
                          <a:effectLst/>
                        </a:rPr>
                        <a:t>2</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0.50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a:effectLst/>
                        </a:rPr>
                        <a:t>0.20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9.0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dirty="0">
                          <a:effectLst/>
                        </a:rPr>
                        <a:t>3.5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3.5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2.0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ctr"/>
                </a:tc>
              </a:tr>
              <a:tr h="468105">
                <a:tc>
                  <a:txBody>
                    <a:bodyPr/>
                    <a:lstStyle/>
                    <a:p>
                      <a:pPr algn="ctr" fontAlgn="b"/>
                      <a:r>
                        <a:rPr lang="en-GB" sz="1600" u="none" strike="noStrike">
                          <a:effectLst/>
                        </a:rPr>
                        <a:t>3</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0.20</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9.0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dirty="0">
                          <a:effectLst/>
                        </a:rPr>
                        <a:t>4.5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2.0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7.5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3.0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ctr"/>
                </a:tc>
              </a:tr>
              <a:tr h="468105">
                <a:tc>
                  <a:txBody>
                    <a:bodyPr/>
                    <a:lstStyle/>
                    <a:p>
                      <a:pPr algn="ctr" fontAlgn="b"/>
                      <a:r>
                        <a:rPr lang="en-GB" sz="1600" u="none" strike="noStrike">
                          <a:effectLst/>
                        </a:rPr>
                        <a:t>4</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0.05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smtClean="0">
                          <a:effectLst/>
                        </a:rPr>
                        <a:t>0.30</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8.0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dirty="0">
                          <a:effectLst/>
                        </a:rPr>
                        <a:t>3.5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3.5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2.0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6.5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6.5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9.0</a:t>
                      </a:r>
                      <a:endParaRPr lang="en-GB" sz="1400" b="0" i="0" u="none" strike="noStrike">
                        <a:solidFill>
                          <a:srgbClr val="000000"/>
                        </a:solidFill>
                        <a:effectLst/>
                        <a:latin typeface="Calibri"/>
                      </a:endParaRPr>
                    </a:p>
                  </a:txBody>
                  <a:tcPr marL="0" marR="0" marT="0" marB="0" anchor="ctr"/>
                </a:tc>
              </a:tr>
              <a:tr h="468105">
                <a:tc>
                  <a:txBody>
                    <a:bodyPr/>
                    <a:lstStyle/>
                    <a:p>
                      <a:pPr algn="ctr" fontAlgn="b"/>
                      <a:r>
                        <a:rPr lang="en-GB" sz="1600" u="none" strike="noStrike">
                          <a:effectLst/>
                        </a:rPr>
                        <a:t>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0.50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0.05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dirty="0">
                          <a:effectLst/>
                        </a:rPr>
                        <a:t>0.30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dirty="0">
                          <a:effectLst/>
                        </a:rPr>
                        <a:t>0.15</a:t>
                      </a:r>
                      <a:endParaRPr lang="en-GB" sz="1600" b="0" i="0" u="none" strike="noStrike" dirty="0">
                        <a:solidFill>
                          <a:srgbClr val="000000"/>
                        </a:solidFill>
                        <a:effectLst/>
                        <a:latin typeface="Calibri"/>
                      </a:endParaRPr>
                    </a:p>
                  </a:txBody>
                  <a:tcPr marL="0" marR="0" marT="0" marB="0" anchor="ctr"/>
                </a:tc>
                <a:tc>
                  <a:txBody>
                    <a:bodyPr/>
                    <a:lstStyle/>
                    <a:p>
                      <a:pPr algn="ctr" fontAlgn="b"/>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2.5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4.0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8.5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8.5</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5.0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7.0</a:t>
                      </a:r>
                      <a:endParaRPr lang="en-GB" sz="1400" b="0" i="0" u="none" strike="noStrike">
                        <a:solidFill>
                          <a:srgbClr val="000000"/>
                        </a:solidFill>
                        <a:effectLst/>
                        <a:latin typeface="Calibri"/>
                      </a:endParaRPr>
                    </a:p>
                  </a:txBody>
                  <a:tcPr marL="0" marR="0" marT="0" marB="0" anchor="ctr"/>
                </a:tc>
              </a:tr>
              <a:tr h="468105">
                <a:tc>
                  <a:txBody>
                    <a:bodyPr/>
                    <a:lstStyle/>
                    <a:p>
                      <a:pPr algn="ctr" fontAlgn="b"/>
                      <a:r>
                        <a:rPr lang="en-GB" sz="1600" u="none" strike="noStrike">
                          <a:effectLst/>
                        </a:rPr>
                        <a:t>6</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0.25</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4.0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7.0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7.0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10.0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7.0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9.0</a:t>
                      </a:r>
                      <a:endParaRPr lang="en-GB" sz="14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a:effectLst/>
                        </a:rPr>
                        <a:t>7</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0.20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0.10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0.40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0.30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dirty="0">
                          <a:effectLst/>
                        </a:rPr>
                        <a:t>4.0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8.0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6.0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10.0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dirty="0">
                          <a:effectLst/>
                        </a:rPr>
                        <a:t>9.0</a:t>
                      </a:r>
                      <a:endParaRPr lang="en-GB" sz="1400" b="0" i="0" u="none" strike="noStrike" dirty="0">
                        <a:solidFill>
                          <a:srgbClr val="000000"/>
                        </a:solidFill>
                        <a:effectLst/>
                        <a:latin typeface="Calibri"/>
                      </a:endParaRPr>
                    </a:p>
                  </a:txBody>
                  <a:tcPr marL="0" marR="0" marT="0" marB="0" anchor="ctr"/>
                </a:tc>
              </a:tr>
              <a:tr h="468105">
                <a:tc>
                  <a:txBody>
                    <a:bodyPr/>
                    <a:lstStyle/>
                    <a:p>
                      <a:pPr algn="ctr" fontAlgn="b"/>
                      <a:r>
                        <a:rPr lang="en-GB" sz="1600" u="none" strike="noStrike" dirty="0">
                          <a:effectLst/>
                        </a:rPr>
                        <a:t>8</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600" u="none" strike="noStrike">
                          <a:effectLst/>
                        </a:rPr>
                        <a:t>0.15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0.10</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0.45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600" u="none" strike="noStrike">
                          <a:effectLst/>
                        </a:rPr>
                        <a:t>0.30</a:t>
                      </a:r>
                      <a:endParaRPr lang="en-GB" sz="1600" b="0" i="0" u="none" strike="noStrike">
                        <a:solidFill>
                          <a:srgbClr val="000000"/>
                        </a:solidFill>
                        <a:effectLst/>
                        <a:latin typeface="Calibri"/>
                      </a:endParaRP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fontAlgn="b"/>
                      <a:r>
                        <a:rPr lang="en-GB" sz="1400" b="1" u="none" strike="noStrike" dirty="0">
                          <a:effectLst/>
                        </a:rPr>
                        <a:t>1.0</a:t>
                      </a:r>
                      <a:endParaRPr lang="en-GB" sz="1400" b="1" i="0" u="none" strike="noStrike" dirty="0">
                        <a:solidFill>
                          <a:srgbClr val="006100"/>
                        </a:solidFill>
                        <a:effectLst/>
                        <a:latin typeface="Calibri"/>
                      </a:endParaRPr>
                    </a:p>
                  </a:txBody>
                  <a:tcPr marL="0" marR="0" marT="0" marB="0" anchor="ctr">
                    <a:solidFill>
                      <a:schemeClr val="tx2">
                        <a:lumMod val="40000"/>
                        <a:lumOff val="60000"/>
                      </a:schemeClr>
                    </a:solidFill>
                  </a:tcPr>
                </a:tc>
                <a:tc>
                  <a:txBody>
                    <a:bodyPr/>
                    <a:lstStyle/>
                    <a:p>
                      <a:pPr algn="ctr" fontAlgn="b"/>
                      <a:r>
                        <a:rPr lang="en-GB" sz="1400" u="none" strike="noStrike" dirty="0">
                          <a:effectLst/>
                        </a:rPr>
                        <a:t>4.0</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2.5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8.0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6.5</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a:effectLst/>
                        </a:rPr>
                        <a:t>10.0</a:t>
                      </a:r>
                      <a:endParaRPr lang="en-GB" sz="1400" b="0" i="0" u="none" strike="noStrike">
                        <a:solidFill>
                          <a:srgbClr val="000000"/>
                        </a:solidFill>
                        <a:effectLst/>
                        <a:latin typeface="Calibri"/>
                      </a:endParaRPr>
                    </a:p>
                  </a:txBody>
                  <a:tcPr marL="0" marR="0" marT="0" marB="0" anchor="ctr"/>
                </a:tc>
                <a:tc>
                  <a:txBody>
                    <a:bodyPr/>
                    <a:lstStyle/>
                    <a:p>
                      <a:pPr algn="ctr" fontAlgn="b"/>
                      <a:r>
                        <a:rPr lang="en-GB" sz="1400" u="none" strike="noStrike" dirty="0">
                          <a:effectLst/>
                        </a:rPr>
                        <a:t>9.0</a:t>
                      </a:r>
                      <a:endParaRPr lang="en-GB" sz="1400" b="0" i="0" u="none" strike="noStrike" dirty="0">
                        <a:solidFill>
                          <a:srgbClr val="000000"/>
                        </a:solidFill>
                        <a:effectLst/>
                        <a:latin typeface="Calibri"/>
                      </a:endParaRPr>
                    </a:p>
                  </a:txBody>
                  <a:tcPr marL="0" marR="0" marT="0" marB="0" anchor="ctr"/>
                </a:tc>
              </a:tr>
            </a:tbl>
          </a:graphicData>
        </a:graphic>
      </p:graphicFrame>
      <p:sp>
        <p:nvSpPr>
          <p:cNvPr id="9" name="Rectangle 8"/>
          <p:cNvSpPr/>
          <p:nvPr/>
        </p:nvSpPr>
        <p:spPr>
          <a:xfrm>
            <a:off x="188429" y="6228834"/>
            <a:ext cx="2691121" cy="369332"/>
          </a:xfrm>
          <a:prstGeom prst="rect">
            <a:avLst/>
          </a:prstGeom>
        </p:spPr>
        <p:txBody>
          <a:bodyPr wrap="none">
            <a:spAutoFit/>
          </a:bodyPr>
          <a:lstStyle/>
          <a:p>
            <a:pPr fontAlgn="b"/>
            <a:r>
              <a:rPr lang="en-ZA" dirty="0" smtClean="0"/>
              <a:t>Rank: 1 </a:t>
            </a:r>
            <a:r>
              <a:rPr lang="en-ZA" dirty="0"/>
              <a:t>= best, </a:t>
            </a:r>
            <a:r>
              <a:rPr lang="en-ZA" dirty="0" smtClean="0"/>
              <a:t>10 </a:t>
            </a:r>
            <a:r>
              <a:rPr lang="en-ZA" dirty="0"/>
              <a:t>= </a:t>
            </a:r>
            <a:r>
              <a:rPr lang="en-ZA" dirty="0" smtClean="0"/>
              <a:t>worse.</a:t>
            </a:r>
            <a:endParaRPr lang="en-ZA" dirty="0">
              <a:solidFill>
                <a:srgbClr val="000000"/>
              </a:solidFill>
            </a:endParaRPr>
          </a:p>
        </p:txBody>
      </p:sp>
    </p:spTree>
    <p:extLst>
      <p:ext uri="{BB962C8B-B14F-4D97-AF65-F5344CB8AC3E}">
        <p14:creationId xmlns:p14="http://schemas.microsoft.com/office/powerpoint/2010/main" val="1458537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smtClean="0"/>
              <a:t>uMkhomazi</a:t>
            </a:r>
            <a:r>
              <a:rPr lang="en-ZA" dirty="0" smtClean="0"/>
              <a:t> River - Selection</a:t>
            </a:r>
            <a:endParaRPr dirty="0" smtClean="0"/>
          </a:p>
        </p:txBody>
      </p:sp>
      <p:graphicFrame>
        <p:nvGraphicFramePr>
          <p:cNvPr id="3" name="Table 2"/>
          <p:cNvGraphicFramePr>
            <a:graphicFrameLocks noGrp="1"/>
          </p:cNvGraphicFramePr>
          <p:nvPr>
            <p:extLst>
              <p:ext uri="{D42A27DB-BD31-4B8C-83A1-F6EECF244321}">
                <p14:modId xmlns:p14="http://schemas.microsoft.com/office/powerpoint/2010/main" val="1588928048"/>
              </p:ext>
            </p:extLst>
          </p:nvPr>
        </p:nvGraphicFramePr>
        <p:xfrm>
          <a:off x="421481" y="852488"/>
          <a:ext cx="8301042" cy="3913065"/>
        </p:xfrm>
        <a:graphic>
          <a:graphicData uri="http://schemas.openxmlformats.org/drawingml/2006/table">
            <a:tbl>
              <a:tblPr>
                <a:tableStyleId>{5C22544A-7EE6-4342-B048-85BDC9FD1C3A}</a:tableStyleId>
              </a:tblPr>
              <a:tblGrid>
                <a:gridCol w="1271587"/>
                <a:gridCol w="1585913"/>
                <a:gridCol w="1107282"/>
                <a:gridCol w="914401"/>
                <a:gridCol w="1371602"/>
                <a:gridCol w="2050257"/>
              </a:tblGrid>
              <a:tr h="161066">
                <a:tc rowSpan="2">
                  <a:txBody>
                    <a:bodyPr/>
                    <a:lstStyle/>
                    <a:p>
                      <a:pPr algn="ctr" fontAlgn="ctr"/>
                      <a:r>
                        <a:rPr lang="en-GB" sz="1800" u="none" strike="noStrike" dirty="0" smtClean="0">
                          <a:effectLst/>
                        </a:rPr>
                        <a:t>Scenarios</a:t>
                      </a:r>
                    </a:p>
                    <a:p>
                      <a:pPr algn="ctr" fontAlgn="ctr"/>
                      <a:r>
                        <a:rPr lang="en-ZA" sz="1800" b="1" i="0" u="none" strike="noStrike" dirty="0" smtClean="0">
                          <a:solidFill>
                            <a:srgbClr val="000000"/>
                          </a:solidFill>
                          <a:effectLst/>
                          <a:latin typeface="Calibri"/>
                        </a:rPr>
                        <a:t>(MK)</a:t>
                      </a:r>
                      <a:endParaRPr lang="en-GB" sz="1800" b="1" i="0" u="none" strike="noStrike" dirty="0">
                        <a:solidFill>
                          <a:srgbClr val="000000"/>
                        </a:solidFill>
                        <a:effectLst/>
                        <a:latin typeface="Calibri"/>
                      </a:endParaRPr>
                    </a:p>
                  </a:txBody>
                  <a:tcPr marL="8053" marR="8053" marT="8053" marB="0" anchor="ctr"/>
                </a:tc>
                <a:tc gridSpan="5">
                  <a:txBody>
                    <a:bodyPr/>
                    <a:lstStyle/>
                    <a:p>
                      <a:pPr algn="ctr" fontAlgn="ctr"/>
                      <a:r>
                        <a:rPr lang="en-GB" sz="1600" u="none" strike="noStrike" dirty="0" smtClean="0">
                          <a:effectLst/>
                        </a:rPr>
                        <a:t>Scenario Variables</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81172">
                <a:tc vMerge="1">
                  <a:txBody>
                    <a:bodyPr/>
                    <a:lstStyle/>
                    <a:p>
                      <a:endParaRPr lang="en-GB"/>
                    </a:p>
                  </a:txBody>
                  <a:tcPr/>
                </a:tc>
                <a:tc>
                  <a:txBody>
                    <a:bodyPr/>
                    <a:lstStyle/>
                    <a:p>
                      <a:pPr algn="ctr" fontAlgn="ctr"/>
                      <a:r>
                        <a:rPr lang="en-ZA" sz="1600" u="none" strike="noStrike" dirty="0">
                          <a:effectLst/>
                        </a:rPr>
                        <a:t>Ultimate Development </a:t>
                      </a:r>
                      <a:r>
                        <a:rPr lang="en-ZA" sz="1600" u="none" strike="noStrike" dirty="0" smtClean="0">
                          <a:effectLst/>
                        </a:rPr>
                        <a:t>(</a:t>
                      </a:r>
                      <a:r>
                        <a:rPr lang="en-ZA" sz="1600" u="none" strike="noStrike" dirty="0">
                          <a:effectLst/>
                        </a:rPr>
                        <a:t>2040)</a:t>
                      </a:r>
                      <a:endParaRPr lang="en-ZA" sz="1600" b="1" i="0" u="none" strike="noStrike" dirty="0">
                        <a:solidFill>
                          <a:srgbClr val="000000"/>
                        </a:solidFill>
                        <a:effectLst/>
                        <a:latin typeface="Arial"/>
                      </a:endParaRPr>
                    </a:p>
                  </a:txBody>
                  <a:tcPr marL="8053" marR="8053" marT="8053" marB="0" anchor="ctr"/>
                </a:tc>
                <a:tc gridSpan="2">
                  <a:txBody>
                    <a:bodyPr/>
                    <a:lstStyle/>
                    <a:p>
                      <a:pPr algn="ctr" fontAlgn="ctr"/>
                      <a:r>
                        <a:rPr lang="en-GB" sz="1600" u="none" strike="noStrike" dirty="0">
                          <a:effectLst/>
                        </a:rPr>
                        <a:t>EWR</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a:txBody>
                    <a:bodyPr/>
                    <a:lstStyle/>
                    <a:p>
                      <a:pPr algn="ctr" fontAlgn="ctr"/>
                      <a:r>
                        <a:rPr lang="en-GB" sz="1600" u="none" strike="noStrike" dirty="0" smtClean="0">
                          <a:effectLst/>
                        </a:rPr>
                        <a:t>Smithfield Dam</a:t>
                      </a:r>
                      <a:endParaRPr lang="en-GB"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a:effectLst/>
                        </a:rPr>
                        <a:t>Ngwadini OCD</a:t>
                      </a:r>
                      <a:endParaRPr lang="en-GB" sz="1600" b="1" i="0" u="none" strike="noStrike">
                        <a:solidFill>
                          <a:srgbClr val="000000"/>
                        </a:solidFill>
                        <a:effectLst/>
                        <a:latin typeface="Arial"/>
                      </a:endParaRPr>
                    </a:p>
                  </a:txBody>
                  <a:tcPr marL="8053" marR="8053" marT="8053" marB="0" anchor="ctr"/>
                </a:tc>
              </a:tr>
              <a:tr h="360000">
                <a:tc>
                  <a:txBody>
                    <a:bodyPr/>
                    <a:lstStyle/>
                    <a:p>
                      <a:pPr algn="ctr" fontAlgn="b"/>
                      <a:r>
                        <a:rPr lang="en-GB" sz="1800" u="none" strike="noStrike" dirty="0" smtClean="0">
                          <a:effectLst/>
                        </a:rPr>
                        <a:t>1</a:t>
                      </a:r>
                      <a:endParaRPr lang="en-GB" sz="1800" b="0" i="0" u="none" strike="noStrike" dirty="0">
                        <a:solidFill>
                          <a:srgbClr val="000000"/>
                        </a:solidFill>
                        <a:effectLst/>
                        <a:latin typeface="Calibri"/>
                      </a:endParaRPr>
                    </a:p>
                  </a:txBody>
                  <a:tcPr marL="8053" marR="8053" marT="8053" marB="0" anchor="b"/>
                </a:tc>
                <a:tc>
                  <a:txBody>
                    <a:bodyPr/>
                    <a:lstStyle/>
                    <a:p>
                      <a:pPr algn="ctr" fontAlgn="b"/>
                      <a:r>
                        <a:rPr lang="en-GB" sz="1800" u="none" strike="noStrike" dirty="0">
                          <a:effectLst/>
                        </a:rPr>
                        <a:t>No </a:t>
                      </a:r>
                      <a:endParaRPr lang="en-GB" sz="1800" b="0" i="0" u="none" strike="noStrike" dirty="0">
                        <a:solidFill>
                          <a:srgbClr val="000000"/>
                        </a:solidFill>
                        <a:effectLst/>
                        <a:latin typeface="Calibri"/>
                      </a:endParaRPr>
                    </a:p>
                  </a:txBody>
                  <a:tcPr marL="8053" marR="8053" marT="8053" marB="0" anchor="b"/>
                </a:tc>
                <a:tc gridSpan="2">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hMerge="1">
                  <a:txBody>
                    <a:bodyPr/>
                    <a:lstStyle/>
                    <a:p>
                      <a:endParaRPr lang="en-GB"/>
                    </a:p>
                  </a:txBody>
                  <a:tcPr/>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r>
              <a:tr h="360000">
                <a:tc>
                  <a:txBody>
                    <a:bodyPr/>
                    <a:lstStyle/>
                    <a:p>
                      <a:pPr algn="ctr" fontAlgn="t"/>
                      <a:r>
                        <a:rPr lang="en-GB" sz="1800" u="none" strike="noStrike" dirty="0" smtClean="0">
                          <a:effectLst/>
                        </a:rPr>
                        <a:t>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gridSpan="2">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hMerge="1">
                  <a:txBody>
                    <a:bodyPr/>
                    <a:lstStyle/>
                    <a:p>
                      <a:endParaRPr lang="en-GB"/>
                    </a:p>
                  </a:txBody>
                  <a:tcPr/>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b="1" u="none" strike="noStrike" dirty="0" smtClean="0">
                          <a:effectLst/>
                        </a:rPr>
                        <a:t>21</a:t>
                      </a:r>
                      <a:endParaRPr lang="en-GB" sz="1800" b="1" i="0" u="none" strike="noStrike" dirty="0">
                        <a:solidFill>
                          <a:srgbClr val="000000"/>
                        </a:solidFill>
                        <a:effectLst/>
                        <a:latin typeface="Calibri"/>
                      </a:endParaRPr>
                    </a:p>
                  </a:txBody>
                  <a:tcPr marL="8053" marR="8053" marT="8053" marB="0"/>
                </a:tc>
                <a:tc>
                  <a:txBody>
                    <a:bodyPr/>
                    <a:lstStyle/>
                    <a:p>
                      <a:pPr algn="ctr" fontAlgn="t"/>
                      <a:r>
                        <a:rPr lang="en-GB" sz="1800" b="1" u="none" strike="noStrike" dirty="0">
                          <a:effectLst/>
                        </a:rPr>
                        <a:t>Yes</a:t>
                      </a:r>
                      <a:endParaRPr lang="en-GB" sz="1800" b="1" i="0" u="none" strike="noStrike" dirty="0">
                        <a:solidFill>
                          <a:srgbClr val="000000"/>
                        </a:solidFill>
                        <a:effectLst/>
                        <a:latin typeface="Calibri"/>
                      </a:endParaRPr>
                    </a:p>
                  </a:txBody>
                  <a:tcPr marL="8053" marR="8053" marT="8053" marB="0"/>
                </a:tc>
                <a:tc>
                  <a:txBody>
                    <a:bodyPr/>
                    <a:lstStyle/>
                    <a:p>
                      <a:pPr algn="l" fontAlgn="t"/>
                      <a:r>
                        <a:rPr lang="en-GB" sz="1800" b="1" u="none" strike="noStrike" dirty="0">
                          <a:effectLst/>
                        </a:rPr>
                        <a:t>REC </a:t>
                      </a:r>
                      <a:r>
                        <a:rPr lang="en-GB" sz="1800" b="1" u="none" strike="noStrike" dirty="0" smtClean="0">
                          <a:effectLst/>
                        </a:rPr>
                        <a:t>tot</a:t>
                      </a:r>
                      <a:endParaRPr lang="en-GB" sz="1800" b="1"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b="1" u="none" strike="noStrike" dirty="0" smtClean="0">
                          <a:effectLst/>
                        </a:rPr>
                        <a:t>(EWR 2)</a:t>
                      </a:r>
                      <a:endParaRPr lang="en-GB" sz="1800" b="1" i="0" u="none" strike="noStrike" dirty="0" smtClean="0">
                        <a:solidFill>
                          <a:srgbClr val="000000"/>
                        </a:solidFill>
                        <a:effectLst/>
                        <a:latin typeface="+mn-lt"/>
                      </a:endParaRPr>
                    </a:p>
                  </a:txBody>
                  <a:tcPr marL="72000" marR="7200" marT="7200" marB="0"/>
                </a:tc>
                <a:tc>
                  <a:txBody>
                    <a:bodyPr/>
                    <a:lstStyle/>
                    <a:p>
                      <a:pPr algn="ctr" fontAlgn="t"/>
                      <a:r>
                        <a:rPr lang="en-GB" sz="1800" b="1" u="none" strike="noStrike" dirty="0">
                          <a:effectLst/>
                        </a:rPr>
                        <a:t>Yes</a:t>
                      </a:r>
                      <a:endParaRPr lang="en-GB" sz="1800" b="1" i="0" u="none" strike="noStrike" dirty="0">
                        <a:solidFill>
                          <a:srgbClr val="000000"/>
                        </a:solidFill>
                        <a:effectLst/>
                        <a:latin typeface="Calibri"/>
                      </a:endParaRPr>
                    </a:p>
                  </a:txBody>
                  <a:tcPr marL="8053" marR="8053" marT="8053" marB="0"/>
                </a:tc>
                <a:tc>
                  <a:txBody>
                    <a:bodyPr/>
                    <a:lstStyle/>
                    <a:p>
                      <a:pPr algn="ctr" fontAlgn="t"/>
                      <a:r>
                        <a:rPr lang="en-GB" sz="1800" b="1" u="none" strike="noStrike" dirty="0" smtClean="0">
                          <a:effectLst/>
                        </a:rPr>
                        <a:t>Yes *</a:t>
                      </a:r>
                      <a:endParaRPr lang="en-GB" sz="1800" b="1"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algn="l" fontAlgn="t"/>
                      <a:r>
                        <a:rPr lang="en-GB" sz="1800" u="none" strike="noStrike" dirty="0" smtClean="0">
                          <a:effectLst/>
                        </a:rPr>
                        <a:t>(EWR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7844884"/>
              </p:ext>
            </p:extLst>
          </p:nvPr>
        </p:nvGraphicFramePr>
        <p:xfrm>
          <a:off x="421481" y="4800920"/>
          <a:ext cx="8301038" cy="1006665"/>
        </p:xfrm>
        <a:graphic>
          <a:graphicData uri="http://schemas.openxmlformats.org/drawingml/2006/table">
            <a:tbl>
              <a:tblPr>
                <a:tableStyleId>{5C22544A-7EE6-4342-B048-85BDC9FD1C3A}</a:tableStyleId>
              </a:tblPr>
              <a:tblGrid>
                <a:gridCol w="1271587"/>
                <a:gridCol w="1585913"/>
                <a:gridCol w="1827913"/>
                <a:gridCol w="1168953"/>
                <a:gridCol w="2446672"/>
              </a:tblGrid>
              <a:tr h="354346">
                <a:tc>
                  <a:txBody>
                    <a:bodyPr/>
                    <a:lstStyle/>
                    <a:p>
                      <a:pPr algn="ctr" fontAlgn="t"/>
                      <a:r>
                        <a:rPr lang="en-GB" sz="1800" u="none" strike="noStrike" dirty="0" smtClean="0">
                          <a:effectLst/>
                        </a:rPr>
                        <a:t>4</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 (with support)</a:t>
                      </a:r>
                      <a:endParaRPr lang="en-GB" sz="1800" b="0" i="0" u="none" strike="noStrike">
                        <a:solidFill>
                          <a:srgbClr val="000000"/>
                        </a:solidFill>
                        <a:effectLst/>
                        <a:latin typeface="Calibri"/>
                      </a:endParaRPr>
                    </a:p>
                  </a:txBody>
                  <a:tcPr marL="8053" marR="8053" marT="8053" marB="0"/>
                </a:tc>
              </a:tr>
              <a:tr h="322133">
                <a:tc>
                  <a:txBody>
                    <a:bodyPr/>
                    <a:lstStyle/>
                    <a:p>
                      <a:pPr algn="ctr" fontAlgn="t"/>
                      <a:r>
                        <a:rPr lang="en-GB" sz="1800" u="none" strike="noStrike" dirty="0" smtClean="0">
                          <a:effectLst/>
                        </a:rPr>
                        <a:t>41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tot (EWR </a:t>
                      </a:r>
                      <a:r>
                        <a:rPr lang="en-GB" sz="1800" u="none" strike="noStrike" dirty="0" smtClean="0">
                          <a:effectLst/>
                        </a:rPr>
                        <a:t>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r h="330186">
                <a:tc>
                  <a:txBody>
                    <a:bodyPr/>
                    <a:lstStyle/>
                    <a:p>
                      <a:pPr algn="ctr" fontAlgn="t"/>
                      <a:r>
                        <a:rPr lang="en-GB" sz="1800" u="none" strike="noStrike" dirty="0" smtClean="0">
                          <a:effectLst/>
                        </a:rPr>
                        <a:t>42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low (EWR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bl>
          </a:graphicData>
        </a:graphic>
      </p:graphicFrame>
    </p:spTree>
    <p:extLst>
      <p:ext uri="{BB962C8B-B14F-4D97-AF65-F5344CB8AC3E}">
        <p14:creationId xmlns:p14="http://schemas.microsoft.com/office/powerpoint/2010/main" val="368211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 y="38100"/>
            <a:ext cx="8572500" cy="783771"/>
          </a:xfrm>
        </p:spPr>
        <p:txBody>
          <a:bodyPr/>
          <a:lstStyle/>
          <a:p>
            <a:r>
              <a:rPr lang="en-ZA" sz="3000" b="1" dirty="0">
                <a:solidFill>
                  <a:prstClr val="white"/>
                </a:solidFill>
              </a:rPr>
              <a:t>Derivation of the Water Resource Class for each IUA</a:t>
            </a:r>
          </a:p>
        </p:txBody>
      </p:sp>
      <p:graphicFrame>
        <p:nvGraphicFramePr>
          <p:cNvPr id="5" name="Table 4"/>
          <p:cNvGraphicFramePr>
            <a:graphicFrameLocks noGrp="1"/>
          </p:cNvGraphicFramePr>
          <p:nvPr>
            <p:extLst>
              <p:ext uri="{D42A27DB-BD31-4B8C-83A1-F6EECF244321}">
                <p14:modId xmlns:p14="http://schemas.microsoft.com/office/powerpoint/2010/main" val="2056901441"/>
              </p:ext>
            </p:extLst>
          </p:nvPr>
        </p:nvGraphicFramePr>
        <p:xfrm>
          <a:off x="226694" y="1844824"/>
          <a:ext cx="8676005" cy="2743200"/>
        </p:xfrm>
        <a:graphic>
          <a:graphicData uri="http://schemas.openxmlformats.org/drawingml/2006/table">
            <a:tbl>
              <a:tblPr firstRow="1" firstCol="1" bandRow="1">
                <a:tableStyleId>{5C22544A-7EE6-4342-B048-85BDC9FD1C3A}</a:tableStyleId>
              </a:tblPr>
              <a:tblGrid>
                <a:gridCol w="1296881"/>
                <a:gridCol w="907205"/>
                <a:gridCol w="987552"/>
                <a:gridCol w="987552"/>
                <a:gridCol w="987552"/>
                <a:gridCol w="987552"/>
                <a:gridCol w="987552"/>
                <a:gridCol w="1534159"/>
              </a:tblGrid>
              <a:tr h="180340">
                <a:tc rowSpan="2" gridSpan="2">
                  <a:txBody>
                    <a:bodyPr/>
                    <a:lstStyle/>
                    <a:p>
                      <a:endParaRPr lang="en-GB" sz="2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2000" kern="1400" spc="25" dirty="0">
                          <a:effectLst/>
                        </a:rPr>
                        <a:t>% EC representation at units represented by biophysical nodes in an IUA</a:t>
                      </a:r>
                      <a:endParaRPr lang="en-GB" sz="2000"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800" kern="1400" spc="25" dirty="0" smtClean="0">
                          <a:effectLst/>
                          <a:latin typeface="Arial"/>
                          <a:ea typeface="Times New Roman"/>
                          <a:cs typeface="Calibri"/>
                        </a:rPr>
                        <a:t>Prominent</a:t>
                      </a:r>
                    </a:p>
                    <a:p>
                      <a:pPr algn="ctr">
                        <a:spcAft>
                          <a:spcPts val="0"/>
                        </a:spcAft>
                      </a:pPr>
                      <a:r>
                        <a:rPr lang="en-ZA" sz="1800" kern="1400" spc="25" dirty="0" smtClean="0">
                          <a:effectLst/>
                          <a:latin typeface="Arial"/>
                          <a:ea typeface="Times New Roman"/>
                          <a:cs typeface="Calibri"/>
                        </a:rPr>
                        <a:t>Ecological</a:t>
                      </a:r>
                      <a:r>
                        <a:rPr lang="en-ZA" sz="1800" kern="1400" spc="25" baseline="0" dirty="0" smtClean="0">
                          <a:effectLst/>
                          <a:latin typeface="Arial"/>
                          <a:ea typeface="Times New Roman"/>
                          <a:cs typeface="Calibri"/>
                        </a:rPr>
                        <a:t> Categories</a:t>
                      </a:r>
                      <a:endParaRPr lang="en-GB" sz="18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2000" kern="1400" spc="25" dirty="0">
                          <a:effectLst/>
                        </a:rPr>
                        <a:t>≥ A/B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≥C</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&lt;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60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A &amp; B</a:t>
                      </a: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70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10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C</a:t>
                      </a:r>
                      <a:endParaRPr lang="en-GB" sz="2000" kern="1400" spc="25" dirty="0">
                        <a:effectLst/>
                        <a:latin typeface="+mn-lt"/>
                        <a:ea typeface="Times New Roman"/>
                        <a:cs typeface="Calibri"/>
                      </a:endParaRPr>
                    </a:p>
                  </a:txBody>
                  <a:tcPr marL="17780" marR="17780" marT="17780" marB="17780" anchor="ctr"/>
                </a:tc>
              </a:tr>
              <a:tr h="180340">
                <a:tc rowSpan="2">
                  <a:txBody>
                    <a:bodyPr/>
                    <a:lstStyle/>
                    <a:p>
                      <a:pPr>
                        <a:spcAft>
                          <a:spcPts val="0"/>
                        </a:spcAft>
                      </a:pPr>
                      <a:r>
                        <a:rPr lang="en-GB" sz="2000" kern="1400" spc="25" dirty="0">
                          <a:effectLst/>
                        </a:rPr>
                        <a:t>Class </a:t>
                      </a:r>
                      <a:r>
                        <a:rPr lang="en-GB" sz="2000" kern="1400" spc="25" dirty="0" smtClean="0">
                          <a:effectLst/>
                        </a:rPr>
                        <a:t>III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Either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20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D</a:t>
                      </a:r>
                      <a:endParaRPr lang="en-GB" sz="2000" kern="1400" spc="25" dirty="0">
                        <a:effectLst/>
                        <a:latin typeface="+mn-lt"/>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2000" kern="1400" spc="25" dirty="0">
                          <a:effectLst/>
                        </a:rPr>
                        <a:t>Or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100</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mn-lt"/>
                      </a:endParaRPr>
                    </a:p>
                  </a:txBody>
                  <a:tcPr marL="17780" marR="17780" marT="17780" marB="17780" anchor="ctr"/>
                </a:tc>
              </a:tr>
            </a:tbl>
          </a:graphicData>
        </a:graphic>
      </p:graphicFrame>
      <p:sp>
        <p:nvSpPr>
          <p:cNvPr id="6" name="Content Placeholder 4"/>
          <p:cNvSpPr>
            <a:spLocks noGrp="1"/>
          </p:cNvSpPr>
          <p:nvPr>
            <p:ph idx="1"/>
          </p:nvPr>
        </p:nvSpPr>
        <p:spPr>
          <a:xfrm>
            <a:off x="467994" y="4603264"/>
            <a:ext cx="8229600" cy="5247389"/>
          </a:xfrm>
        </p:spPr>
        <p:txBody>
          <a:bodyPr/>
          <a:lstStyle/>
          <a:p>
            <a:pPr marL="0" indent="0">
              <a:buNone/>
            </a:pPr>
            <a:r>
              <a:rPr lang="en-ZA" sz="3000" dirty="0" smtClean="0"/>
              <a:t>Unit Percentages:</a:t>
            </a:r>
          </a:p>
          <a:p>
            <a:pPr marL="0" indent="0">
              <a:buNone/>
            </a:pPr>
            <a:r>
              <a:rPr lang="en-ZA" sz="3000" dirty="0" smtClean="0"/>
              <a:t>Length of river in a given Ecological Category divided by the total river length </a:t>
            </a:r>
            <a:r>
              <a:rPr lang="en-ZA" sz="3000" dirty="0"/>
              <a:t>in an IUA </a:t>
            </a:r>
            <a:r>
              <a:rPr lang="en-ZA" sz="3000" dirty="0" smtClean="0"/>
              <a:t>. </a:t>
            </a:r>
          </a:p>
        </p:txBody>
      </p:sp>
      <p:sp>
        <p:nvSpPr>
          <p:cNvPr id="7" name="Title 1"/>
          <p:cNvSpPr txBox="1">
            <a:spLocks/>
          </p:cNvSpPr>
          <p:nvPr/>
        </p:nvSpPr>
        <p:spPr>
          <a:xfrm>
            <a:off x="251520" y="1205069"/>
            <a:ext cx="8572500" cy="783771"/>
          </a:xfrm>
          <a:prstGeom prst="rect">
            <a:avLst/>
          </a:prstGeom>
        </p:spPr>
        <p:txBody>
          <a:bodyPr/>
          <a:lstStyle>
            <a:lvl1pPr algn="ctr" defTabSz="457200" rtl="0" eaLnBrk="0" fontAlgn="base" hangingPunct="0">
              <a:spcBef>
                <a:spcPct val="0"/>
              </a:spcBef>
              <a:spcAft>
                <a:spcPct val="0"/>
              </a:spcAft>
              <a:defRPr sz="4400"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800" b="1" dirty="0" smtClean="0">
                <a:solidFill>
                  <a:schemeClr val="tx1"/>
                </a:solidFill>
              </a:rPr>
              <a:t>Recommended Management Class Criteria Table</a:t>
            </a:r>
            <a:endParaRPr lang="en-GB" sz="2800" b="1" dirty="0">
              <a:solidFill>
                <a:schemeClr val="tx1"/>
              </a:solidFill>
            </a:endParaRPr>
          </a:p>
        </p:txBody>
      </p:sp>
    </p:spTree>
    <p:extLst>
      <p:ext uri="{BB962C8B-B14F-4D97-AF65-F5344CB8AC3E}">
        <p14:creationId xmlns:p14="http://schemas.microsoft.com/office/powerpoint/2010/main" val="831411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14300"/>
            <a:ext cx="8413750" cy="783771"/>
          </a:xfrm>
        </p:spPr>
        <p:txBody>
          <a:bodyPr/>
          <a:lstStyle/>
          <a:p>
            <a:r>
              <a:rPr lang="en-GB" sz="2400" b="1" dirty="0">
                <a:latin typeface="Futura Md BT" panose="020B0602020204020303" pitchFamily="34" charset="0"/>
              </a:rPr>
              <a:t>Resulting IUA Management Classes for all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042770"/>
              </p:ext>
            </p:extLst>
          </p:nvPr>
        </p:nvGraphicFramePr>
        <p:xfrm>
          <a:off x="395536" y="1196752"/>
          <a:ext cx="8076305" cy="4624093"/>
        </p:xfrm>
        <a:graphic>
          <a:graphicData uri="http://schemas.openxmlformats.org/drawingml/2006/table">
            <a:tbl>
              <a:tblPr firstRow="1" firstCol="1" bandRow="1">
                <a:tableStyleId>{5C22544A-7EE6-4342-B048-85BDC9FD1C3A}</a:tableStyleId>
              </a:tblPr>
              <a:tblGrid>
                <a:gridCol w="1327017"/>
                <a:gridCol w="563272"/>
                <a:gridCol w="563272"/>
                <a:gridCol w="563272"/>
                <a:gridCol w="611746"/>
                <a:gridCol w="799144"/>
                <a:gridCol w="521226"/>
                <a:gridCol w="521226"/>
                <a:gridCol w="521226"/>
                <a:gridCol w="521226"/>
                <a:gridCol w="521226"/>
                <a:gridCol w="521226"/>
                <a:gridCol w="521226"/>
              </a:tblGrid>
              <a:tr h="614557">
                <a:tc rowSpan="2">
                  <a:txBody>
                    <a:bodyPr/>
                    <a:lstStyle/>
                    <a:p>
                      <a:pPr algn="ctr">
                        <a:spcAft>
                          <a:spcPts val="0"/>
                        </a:spcAft>
                      </a:pPr>
                      <a:r>
                        <a:rPr lang="en-GB" sz="2000" b="1" kern="1400" spc="25" dirty="0">
                          <a:effectLst/>
                        </a:rPr>
                        <a:t>Integrated Unit of Analysis</a:t>
                      </a:r>
                      <a:endParaRPr lang="en-GB" sz="1800" b="1" kern="1400" spc="25" dirty="0">
                        <a:effectLst/>
                        <a:latin typeface="Arial"/>
                        <a:ea typeface="Times New Roman"/>
                        <a:cs typeface="Calibri"/>
                      </a:endParaRPr>
                    </a:p>
                  </a:txBody>
                  <a:tcPr marL="17780" marR="17780" marT="17780" marB="17780" anchor="ctr"/>
                </a:tc>
                <a:tc gridSpan="12">
                  <a:txBody>
                    <a:bodyPr/>
                    <a:lstStyle/>
                    <a:p>
                      <a:pPr algn="ctr">
                        <a:spcAft>
                          <a:spcPts val="0"/>
                        </a:spcAft>
                      </a:pPr>
                      <a:r>
                        <a:rPr lang="en-GB" sz="2000" b="1" kern="1400" spc="25" dirty="0">
                          <a:effectLst/>
                        </a:rPr>
                        <a:t>Scenarios and Management Class</a:t>
                      </a: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r>
              <a:tr h="1145581">
                <a:tc vMerge="1">
                  <a:txBody>
                    <a:bodyPr/>
                    <a:lstStyle/>
                    <a:p>
                      <a:endParaRPr lang="en-GB"/>
                    </a:p>
                  </a:txBody>
                  <a:tcPr/>
                </a:tc>
                <a:tc>
                  <a:txBody>
                    <a:bodyPr/>
                    <a:lstStyle/>
                    <a:p>
                      <a:pPr algn="ctr" fontAlgn="b"/>
                      <a:r>
                        <a:rPr lang="en-GB" sz="2000" b="1" i="0" u="none" strike="noStrike" dirty="0">
                          <a:solidFill>
                            <a:srgbClr val="000000"/>
                          </a:solidFill>
                          <a:effectLst/>
                          <a:latin typeface="Calibri"/>
                        </a:rPr>
                        <a:t>PES  </a:t>
                      </a:r>
                    </a:p>
                  </a:txBody>
                  <a:tcPr marL="0" marR="0" marT="0" marB="0" anchor="ctr"/>
                </a:tc>
                <a:tc>
                  <a:txBody>
                    <a:bodyPr/>
                    <a:lstStyle/>
                    <a:p>
                      <a:pPr algn="ctr" fontAlgn="b"/>
                      <a:r>
                        <a:rPr lang="en-GB" sz="2000" b="1" i="0" u="none" strike="noStrike">
                          <a:solidFill>
                            <a:srgbClr val="000000"/>
                          </a:solidFill>
                          <a:effectLst/>
                          <a:latin typeface="Calibri"/>
                        </a:rPr>
                        <a:t>REC </a:t>
                      </a:r>
                    </a:p>
                  </a:txBody>
                  <a:tcPr marL="0" marR="0" marT="0" marB="0" anchor="ctr"/>
                </a:tc>
                <a:tc>
                  <a:txBody>
                    <a:bodyPr/>
                    <a:lstStyle/>
                    <a:p>
                      <a:pPr algn="ctr" fontAlgn="b"/>
                      <a:r>
                        <a:rPr lang="en-GB" sz="2000" b="1" i="0" u="none" strike="noStrike" dirty="0">
                          <a:solidFill>
                            <a:srgbClr val="000000"/>
                          </a:solidFill>
                          <a:effectLst/>
                          <a:latin typeface="Calibri"/>
                        </a:rPr>
                        <a:t>2</a:t>
                      </a:r>
                    </a:p>
                  </a:txBody>
                  <a:tcPr marL="0" marR="0" marT="0" marB="0" anchor="ctr"/>
                </a:tc>
                <a:tc>
                  <a:txBody>
                    <a:bodyPr/>
                    <a:lstStyle/>
                    <a:p>
                      <a:pPr algn="ctr" fontAlgn="b"/>
                      <a:r>
                        <a:rPr lang="en-GB" sz="2000" b="1" i="0" u="none" strike="noStrike" dirty="0">
                          <a:solidFill>
                            <a:srgbClr val="FF0000"/>
                          </a:solidFill>
                          <a:effectLst/>
                          <a:latin typeface="Calibri"/>
                        </a:rPr>
                        <a:t>21</a:t>
                      </a:r>
                    </a:p>
                  </a:txBody>
                  <a:tcPr marL="0" marR="0" marT="0" marB="0" anchor="ctr"/>
                </a:tc>
                <a:tc>
                  <a:txBody>
                    <a:bodyPr/>
                    <a:lstStyle/>
                    <a:p>
                      <a:pPr algn="ctr" fontAlgn="b"/>
                      <a:r>
                        <a:rPr lang="en-GB" sz="2000" b="1" i="0" u="none" strike="noStrike" dirty="0">
                          <a:solidFill>
                            <a:srgbClr val="000000"/>
                          </a:solidFill>
                          <a:effectLst/>
                          <a:latin typeface="Calibri"/>
                        </a:rPr>
                        <a:t>22</a:t>
                      </a:r>
                    </a:p>
                  </a:txBody>
                  <a:tcPr marL="0" marR="0" marT="0" marB="0" anchor="ctr"/>
                </a:tc>
                <a:tc>
                  <a:txBody>
                    <a:bodyPr/>
                    <a:lstStyle/>
                    <a:p>
                      <a:pPr algn="ctr" fontAlgn="b"/>
                      <a:r>
                        <a:rPr lang="en-GB" sz="2000" b="1" i="0" u="none" strike="noStrike" dirty="0">
                          <a:solidFill>
                            <a:srgbClr val="000000"/>
                          </a:solidFill>
                          <a:effectLst/>
                          <a:latin typeface="Calibri"/>
                        </a:rPr>
                        <a:t>23</a:t>
                      </a:r>
                    </a:p>
                  </a:txBody>
                  <a:tcPr marL="0" marR="0" marT="0" marB="0" anchor="ctr"/>
                </a:tc>
                <a:tc>
                  <a:txBody>
                    <a:bodyPr/>
                    <a:lstStyle/>
                    <a:p>
                      <a:pPr algn="ctr" fontAlgn="b"/>
                      <a:r>
                        <a:rPr lang="en-GB" sz="2000" b="1" i="0" u="none" strike="noStrike" dirty="0">
                          <a:solidFill>
                            <a:srgbClr val="000000"/>
                          </a:solidFill>
                          <a:effectLst/>
                          <a:latin typeface="Calibri"/>
                        </a:rPr>
                        <a:t>31</a:t>
                      </a:r>
                    </a:p>
                  </a:txBody>
                  <a:tcPr marL="0" marR="0" marT="0" marB="0" anchor="ctr"/>
                </a:tc>
                <a:tc>
                  <a:txBody>
                    <a:bodyPr/>
                    <a:lstStyle/>
                    <a:p>
                      <a:pPr algn="ctr" fontAlgn="b"/>
                      <a:r>
                        <a:rPr lang="en-GB" sz="2000" b="1" i="0" u="none" strike="noStrike" dirty="0">
                          <a:solidFill>
                            <a:srgbClr val="000000"/>
                          </a:solidFill>
                          <a:effectLst/>
                          <a:latin typeface="Calibri"/>
                        </a:rPr>
                        <a:t>32</a:t>
                      </a:r>
                    </a:p>
                  </a:txBody>
                  <a:tcPr marL="0" marR="0" marT="0" marB="0" anchor="ctr"/>
                </a:tc>
                <a:tc>
                  <a:txBody>
                    <a:bodyPr/>
                    <a:lstStyle/>
                    <a:p>
                      <a:pPr algn="ctr" fontAlgn="b"/>
                      <a:r>
                        <a:rPr lang="en-GB" sz="2000" b="1" i="0" u="none" strike="noStrike" dirty="0">
                          <a:solidFill>
                            <a:srgbClr val="000000"/>
                          </a:solidFill>
                          <a:effectLst/>
                          <a:latin typeface="Calibri"/>
                        </a:rPr>
                        <a:t>33</a:t>
                      </a:r>
                    </a:p>
                  </a:txBody>
                  <a:tcPr marL="0" marR="0" marT="0" marB="0" anchor="ctr"/>
                </a:tc>
                <a:tc>
                  <a:txBody>
                    <a:bodyPr/>
                    <a:lstStyle/>
                    <a:p>
                      <a:pPr algn="ctr" fontAlgn="b"/>
                      <a:r>
                        <a:rPr lang="en-GB" sz="2000" b="1" i="0" u="none" strike="noStrike" dirty="0">
                          <a:solidFill>
                            <a:srgbClr val="000000"/>
                          </a:solidFill>
                          <a:effectLst/>
                          <a:latin typeface="Calibri"/>
                        </a:rPr>
                        <a:t>4</a:t>
                      </a:r>
                    </a:p>
                  </a:txBody>
                  <a:tcPr marL="0" marR="0" marT="0" marB="0" anchor="ctr"/>
                </a:tc>
                <a:tc>
                  <a:txBody>
                    <a:bodyPr/>
                    <a:lstStyle/>
                    <a:p>
                      <a:pPr algn="ctr" fontAlgn="b"/>
                      <a:r>
                        <a:rPr lang="en-GB" sz="2000" b="1" i="0" u="none" strike="noStrike" dirty="0">
                          <a:solidFill>
                            <a:srgbClr val="000000"/>
                          </a:solidFill>
                          <a:effectLst/>
                          <a:latin typeface="Calibri"/>
                        </a:rPr>
                        <a:t>41</a:t>
                      </a:r>
                    </a:p>
                  </a:txBody>
                  <a:tcPr marL="0" marR="0" marT="0" marB="0" anchor="ctr"/>
                </a:tc>
                <a:tc>
                  <a:txBody>
                    <a:bodyPr/>
                    <a:lstStyle/>
                    <a:p>
                      <a:pPr algn="ctr" fontAlgn="b"/>
                      <a:r>
                        <a:rPr lang="en-GB" sz="2000" b="1" i="0" u="none" strike="noStrike" dirty="0">
                          <a:solidFill>
                            <a:srgbClr val="000000"/>
                          </a:solidFill>
                          <a:effectLst/>
                          <a:latin typeface="Calibri"/>
                        </a:rPr>
                        <a:t>42</a:t>
                      </a:r>
                    </a:p>
                  </a:txBody>
                  <a:tcPr marL="0" marR="0" marT="0" marB="0" anchor="ctr"/>
                </a:tc>
              </a:tr>
              <a:tr h="572791">
                <a:tc>
                  <a:txBody>
                    <a:bodyPr/>
                    <a:lstStyle/>
                    <a:p>
                      <a:pPr algn="ctr" fontAlgn="b"/>
                      <a:r>
                        <a:rPr lang="en-GB" sz="2000" b="1" i="0" u="none" strike="noStrike" dirty="0">
                          <a:solidFill>
                            <a:srgbClr val="000000"/>
                          </a:solidFill>
                          <a:effectLst/>
                          <a:latin typeface="Calibri"/>
                        </a:rPr>
                        <a:t>U1-1</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FF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r>
              <a:tr h="572791">
                <a:tc>
                  <a:txBody>
                    <a:bodyPr/>
                    <a:lstStyle/>
                    <a:p>
                      <a:pPr algn="ctr" fontAlgn="b"/>
                      <a:r>
                        <a:rPr lang="en-GB" sz="2000" b="1" i="0" u="none" strike="noStrike">
                          <a:solidFill>
                            <a:srgbClr val="000000"/>
                          </a:solidFill>
                          <a:effectLst/>
                          <a:latin typeface="Calibri"/>
                        </a:rPr>
                        <a:t>U1-2</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r>
              <a:tr h="572791">
                <a:tc>
                  <a:txBody>
                    <a:bodyPr/>
                    <a:lstStyle/>
                    <a:p>
                      <a:pPr algn="ctr" fontAlgn="b"/>
                      <a:r>
                        <a:rPr lang="en-GB" sz="2000" b="1" i="0" u="none" strike="noStrike">
                          <a:solidFill>
                            <a:srgbClr val="000000"/>
                          </a:solidFill>
                          <a:effectLst/>
                          <a:latin typeface="Calibri"/>
                        </a:rPr>
                        <a:t>U1-3</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r>
              <a:tr h="572791">
                <a:tc>
                  <a:txBody>
                    <a:bodyPr/>
                    <a:lstStyle/>
                    <a:p>
                      <a:pPr algn="ctr" fontAlgn="b"/>
                      <a:r>
                        <a:rPr lang="en-GB" sz="2000" b="1" i="0" u="none" strike="noStrike">
                          <a:solidFill>
                            <a:srgbClr val="000000"/>
                          </a:solidFill>
                          <a:effectLst/>
                          <a:latin typeface="Calibri"/>
                        </a:rPr>
                        <a:t>U1-4</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r>
              <a:tr h="572791">
                <a:tc>
                  <a:txBody>
                    <a:bodyPr/>
                    <a:lstStyle/>
                    <a:p>
                      <a:pPr algn="ctr" fontAlgn="b"/>
                      <a:r>
                        <a:rPr lang="en-GB" sz="2000" b="1" i="0" u="none" strike="noStrike">
                          <a:solidFill>
                            <a:srgbClr val="000000"/>
                          </a:solidFill>
                          <a:effectLst/>
                          <a:latin typeface="Calibri"/>
                        </a:rPr>
                        <a:t>U1-5</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XXX</a:t>
                      </a:r>
                    </a:p>
                  </a:txBody>
                  <a:tcPr marL="0" marR="0" marT="0" marB="0" anchor="ctr"/>
                </a:tc>
                <a:tc>
                  <a:txBody>
                    <a:bodyPr/>
                    <a:lstStyle/>
                    <a:p>
                      <a:pPr algn="ctr" fontAlgn="b"/>
                      <a:r>
                        <a:rPr lang="en-GB" sz="2000" b="0" i="0" u="none" strike="noStrike" dirty="0">
                          <a:solidFill>
                            <a:srgbClr val="FF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r>
            </a:tbl>
          </a:graphicData>
        </a:graphic>
      </p:graphicFrame>
      <p:sp>
        <p:nvSpPr>
          <p:cNvPr id="5" name="TextBox 4"/>
          <p:cNvSpPr txBox="1"/>
          <p:nvPr/>
        </p:nvSpPr>
        <p:spPr>
          <a:xfrm>
            <a:off x="669440" y="5949280"/>
            <a:ext cx="6926896" cy="461665"/>
          </a:xfrm>
          <a:prstGeom prst="rect">
            <a:avLst/>
          </a:prstGeom>
          <a:noFill/>
        </p:spPr>
        <p:txBody>
          <a:bodyPr wrap="none" rtlCol="0">
            <a:spAutoFit/>
          </a:bodyPr>
          <a:lstStyle/>
          <a:p>
            <a:pPr defTabSz="457200" fontAlgn="base">
              <a:spcBef>
                <a:spcPct val="0"/>
              </a:spcBef>
              <a:spcAft>
                <a:spcPct val="0"/>
              </a:spcAft>
            </a:pPr>
            <a:r>
              <a:rPr lang="en-ZA" sz="2400" dirty="0">
                <a:solidFill>
                  <a:prstClr val="black"/>
                </a:solidFill>
                <a:latin typeface="Arial" charset="0"/>
                <a:ea typeface="MS PGothic" pitchFamily="34" charset="-128"/>
              </a:rPr>
              <a:t>“XXX” – Scenario did not achieve Class III criteria</a:t>
            </a:r>
            <a:endParaRPr lang="en-GB" sz="24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3620604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83771"/>
          </a:xfrm>
        </p:spPr>
        <p:txBody>
          <a:bodyPr/>
          <a:lstStyle/>
          <a:p>
            <a:r>
              <a:rPr lang="en-GB" sz="3200" b="1" dirty="0" smtClean="0"/>
              <a:t>Ecological Categories for top ranked scenario</a:t>
            </a:r>
            <a:endParaRPr lang="en-GB" sz="3200" b="1" dirty="0"/>
          </a:p>
        </p:txBody>
      </p:sp>
      <p:graphicFrame>
        <p:nvGraphicFramePr>
          <p:cNvPr id="3" name="Table 2"/>
          <p:cNvGraphicFramePr>
            <a:graphicFrameLocks noGrp="1"/>
          </p:cNvGraphicFramePr>
          <p:nvPr>
            <p:extLst>
              <p:ext uri="{D42A27DB-BD31-4B8C-83A1-F6EECF244321}">
                <p14:modId xmlns:p14="http://schemas.microsoft.com/office/powerpoint/2010/main" val="3096216344"/>
              </p:ext>
            </p:extLst>
          </p:nvPr>
        </p:nvGraphicFramePr>
        <p:xfrm>
          <a:off x="179512" y="809912"/>
          <a:ext cx="4272982" cy="5212080"/>
        </p:xfrm>
        <a:graphic>
          <a:graphicData uri="http://schemas.openxmlformats.org/drawingml/2006/table">
            <a:tbl>
              <a:tblPr/>
              <a:tblGrid>
                <a:gridCol w="1318256"/>
                <a:gridCol w="1289907"/>
                <a:gridCol w="751265"/>
                <a:gridCol w="913554"/>
              </a:tblGrid>
              <a:tr h="355187">
                <a:tc rowSpan="2">
                  <a:txBody>
                    <a:bodyPr/>
                    <a:lstStyle/>
                    <a:p>
                      <a:pPr algn="ctr" fontAlgn="ctr"/>
                      <a:r>
                        <a:rPr lang="en-GB" sz="16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a:rPr>
                        <a:t>Ecological Category: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457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600" b="1" i="0" u="none" strike="noStrike" dirty="0" err="1" smtClean="0">
                          <a:solidFill>
                            <a:srgbClr val="000000"/>
                          </a:solidFill>
                          <a:effectLst/>
                          <a:latin typeface="Calibri"/>
                        </a:rPr>
                        <a:t>Sc</a:t>
                      </a:r>
                      <a:r>
                        <a:rPr lang="en-GB" sz="1600" b="1" i="0" u="none" strike="noStrike" dirty="0" smtClean="0">
                          <a:solidFill>
                            <a:srgbClr val="000000"/>
                          </a:solidFill>
                          <a:effectLst/>
                          <a:latin typeface="Calibri"/>
                        </a:rPr>
                        <a:t> 21</a:t>
                      </a:r>
                      <a:endParaRPr lang="en-GB" sz="16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4576">
                <a:tc>
                  <a:txBody>
                    <a:bodyPr/>
                    <a:lstStyle/>
                    <a:p>
                      <a:pPr algn="l" fontAlgn="b"/>
                      <a:r>
                        <a:rPr lang="en-GB" sz="1400" b="0" i="0" u="none" strike="noStrike" dirty="0">
                          <a:solidFill>
                            <a:srgbClr val="000000"/>
                          </a:solidFill>
                          <a:effectLst/>
                          <a:latin typeface="Calibri"/>
                        </a:rPr>
                        <a:t>U10A-04115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GB" sz="1400" b="0" i="0" u="none" strike="noStrike">
                          <a:solidFill>
                            <a:srgbClr val="000000"/>
                          </a:solidFill>
                          <a:effectLst/>
                          <a:latin typeface="Calibri"/>
                        </a:rPr>
                        <a:t>Lotheni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GB" sz="1400" b="0" i="0" u="none" strike="noStrike" dirty="0">
                          <a:solidFill>
                            <a:srgbClr val="000000"/>
                          </a:solidFill>
                          <a:effectLst/>
                          <a:latin typeface="Calibri"/>
                        </a:rPr>
                        <a:t>A/B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U10A-04202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Nhlathimbe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U10A-04301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Lotheni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Nhlangeni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U10B-04337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U10B-04343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Mqatsheni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U10C-04347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Mkhomazana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20305">
                <a:tc>
                  <a:txBody>
                    <a:bodyPr/>
                    <a:lstStyle/>
                    <a:p>
                      <a:pPr algn="l" fontAlgn="b"/>
                      <a:r>
                        <a:rPr lang="en-GB" sz="1400" b="0" i="0" u="none" strike="noStrike">
                          <a:solidFill>
                            <a:srgbClr val="000000"/>
                          </a:solidFill>
                          <a:effectLst/>
                          <a:latin typeface="Calibri"/>
                        </a:rPr>
                        <a:t>U10D-04199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Nzinga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U10D-04222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Rooidraai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U10D-04298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Nzinga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U10D-04349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U10D-04434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dirty="0">
                          <a:solidFill>
                            <a:srgbClr val="FF0000"/>
                          </a:solidFill>
                          <a:effectLst/>
                          <a:latin typeface="Calibri"/>
                        </a:rPr>
                        <a:t>Mk_I_EWR1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dirty="0" err="1">
                          <a:solidFill>
                            <a:srgbClr val="FF0000"/>
                          </a:solidFill>
                          <a:effectLst/>
                          <a:latin typeface="Calibri"/>
                        </a:rPr>
                        <a:t>Mkomazi</a:t>
                      </a:r>
                      <a:endParaRPr lang="en-GB" sz="14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FF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FF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U10F-04528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U10F-04560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Luhane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U10G-04388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Elands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U10G-04405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U10G-04473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Elands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dirty="0">
                          <a:solidFill>
                            <a:srgbClr val="000000"/>
                          </a:solidFill>
                          <a:effectLst/>
                          <a:latin typeface="Calibri"/>
                        </a:rPr>
                        <a:t>U10H-04576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Tholeni</a:t>
                      </a:r>
                      <a:endParaRPr lang="en-GB"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44858929"/>
              </p:ext>
            </p:extLst>
          </p:nvPr>
        </p:nvGraphicFramePr>
        <p:xfrm>
          <a:off x="4716016" y="809912"/>
          <a:ext cx="4272982" cy="4998720"/>
        </p:xfrm>
        <a:graphic>
          <a:graphicData uri="http://schemas.openxmlformats.org/drawingml/2006/table">
            <a:tbl>
              <a:tblPr/>
              <a:tblGrid>
                <a:gridCol w="1318256"/>
                <a:gridCol w="1289907"/>
                <a:gridCol w="751265"/>
                <a:gridCol w="913554"/>
              </a:tblGrid>
              <a:tr h="355187">
                <a:tc rowSpan="2">
                  <a:txBody>
                    <a:bodyPr/>
                    <a:lstStyle/>
                    <a:p>
                      <a:pPr algn="ctr" fontAlgn="ctr"/>
                      <a:r>
                        <a:rPr lang="en-GB" sz="16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a:rPr>
                        <a:t>Ecological Category: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457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600" b="1" i="0" u="none" strike="noStrike" dirty="0" err="1" smtClean="0">
                          <a:solidFill>
                            <a:srgbClr val="000000"/>
                          </a:solidFill>
                          <a:effectLst/>
                          <a:latin typeface="Calibri"/>
                        </a:rPr>
                        <a:t>Sc</a:t>
                      </a:r>
                      <a:r>
                        <a:rPr lang="en-GB" sz="1600" b="1" i="0" u="none" strike="noStrike" dirty="0" smtClean="0">
                          <a:solidFill>
                            <a:srgbClr val="000000"/>
                          </a:solidFill>
                          <a:effectLst/>
                          <a:latin typeface="Calibri"/>
                        </a:rPr>
                        <a:t> 21</a:t>
                      </a:r>
                      <a:endParaRPr lang="en-GB" sz="16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9152">
                <a:tc>
                  <a:txBody>
                    <a:bodyPr/>
                    <a:lstStyle/>
                    <a:p>
                      <a:pPr algn="l" fontAlgn="b"/>
                      <a:r>
                        <a:rPr lang="en-GB" sz="1400" b="0" i="0" u="none" strike="noStrike" dirty="0">
                          <a:solidFill>
                            <a:srgbClr val="000000"/>
                          </a:solidFill>
                          <a:effectLst/>
                          <a:latin typeface="Calibri"/>
                        </a:rPr>
                        <a:t>U10H-04576</a:t>
                      </a:r>
                    </a:p>
                    <a:p>
                      <a:pPr algn="l" fontAlgn="b"/>
                      <a:r>
                        <a:rPr lang="en-GB" sz="1400" b="0" i="0" u="none" strike="noStrike" dirty="0">
                          <a:solidFill>
                            <a:srgbClr val="000000"/>
                          </a:solidFill>
                          <a:effectLst/>
                          <a:latin typeface="Calibri"/>
                        </a:rPr>
                        <a:t>U10H-04638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l" fontAlgn="b"/>
                      <a:r>
                        <a:rPr lang="en-GB" sz="1400" b="0" i="0" u="none" strike="noStrike" dirty="0" err="1">
                          <a:solidFill>
                            <a:srgbClr val="000000"/>
                          </a:solidFill>
                          <a:effectLst/>
                          <a:latin typeface="Calibri"/>
                        </a:rPr>
                        <a:t>Tholeni</a:t>
                      </a:r>
                      <a:endParaRPr lang="en-GB" sz="1400" b="0" i="0" u="none" strike="noStrike" dirty="0">
                        <a:solidFill>
                          <a:srgbClr val="000000"/>
                        </a:solidFill>
                        <a:effectLst/>
                        <a:latin typeface="Calibri"/>
                      </a:endParaRPr>
                    </a:p>
                    <a:p>
                      <a:pPr algn="l" fontAlgn="b"/>
                      <a:r>
                        <a:rPr lang="en-GB" sz="1400" b="0" i="0" u="none" strike="noStrike" dirty="0" err="1">
                          <a:solidFill>
                            <a:srgbClr val="000000"/>
                          </a:solidFill>
                          <a:effectLst/>
                          <a:latin typeface="Calibri"/>
                        </a:rPr>
                        <a:t>Mkomazi</a:t>
                      </a:r>
                      <a:endParaRPr lang="en-GB"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Calibri"/>
                        </a:rPr>
                        <a:t>U1-3</a:t>
                      </a:r>
                    </a:p>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ctr" fontAlgn="ctr"/>
                      <a:r>
                        <a:rPr lang="en-GB" sz="1400" b="0" i="0" u="none" strike="noStrike" dirty="0">
                          <a:solidFill>
                            <a:srgbClr val="000000"/>
                          </a:solidFill>
                          <a:effectLst/>
                          <a:latin typeface="Calibri"/>
                        </a:rPr>
                        <a:t>B</a:t>
                      </a:r>
                    </a:p>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r>
              <a:tr h="114576">
                <a:tc>
                  <a:txBody>
                    <a:bodyPr/>
                    <a:lstStyle/>
                    <a:p>
                      <a:pPr algn="l" fontAlgn="b"/>
                      <a:r>
                        <a:rPr lang="en-GB" sz="1400" b="0" i="0" u="none" strike="noStrike">
                          <a:solidFill>
                            <a:srgbClr val="000000"/>
                          </a:solidFill>
                          <a:effectLst/>
                          <a:latin typeface="Calibri"/>
                        </a:rPr>
                        <a:t>U10H-04666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Ngudwini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U10H-04675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U10H-04708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Ngudwini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U10H-04729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Mzalanyoni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dirty="0">
                          <a:solidFill>
                            <a:srgbClr val="FF0000"/>
                          </a:solidFill>
                          <a:effectLst/>
                          <a:latin typeface="Calibri"/>
                        </a:rPr>
                        <a:t>Mk_I_EWR2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dirty="0" err="1">
                          <a:solidFill>
                            <a:srgbClr val="FF0000"/>
                          </a:solidFill>
                          <a:effectLst/>
                          <a:latin typeface="Calibri"/>
                        </a:rPr>
                        <a:t>Mkomazi</a:t>
                      </a:r>
                      <a:endParaRPr lang="en-GB" sz="14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FF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FF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U10J-04721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Pateni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U10J-04807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U10J-04713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Mkobeni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U10J-04799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Lufafa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A/B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Nhlavini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Xobho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C/D</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U10K-04946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Nhlavini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Mk_I_EWR3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20305">
                <a:tc>
                  <a:txBody>
                    <a:bodyPr/>
                    <a:lstStyle/>
                    <a:p>
                      <a:pPr algn="l" fontAlgn="b"/>
                      <a:r>
                        <a:rPr lang="en-GB" sz="1400" b="0" i="0" u="none" strike="noStrike">
                          <a:solidFill>
                            <a:srgbClr val="000000"/>
                          </a:solidFill>
                          <a:effectLst/>
                          <a:latin typeface="Calibri"/>
                        </a:rPr>
                        <a:t>MK_Est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Calibri"/>
                        </a:rPr>
                        <a:t>Mkomazi_Est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Calibri"/>
                        </a:rPr>
                        <a:t>U1-5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0" i="0" u="none" strike="noStrike" dirty="0">
                          <a:solidFill>
                            <a:srgbClr val="000000"/>
                          </a:solidFill>
                          <a:effectLst/>
                          <a:latin typeface="Calibri"/>
                        </a:rPr>
                        <a:t>C/D</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816787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3369186"/>
            <a:ext cx="7747503" cy="707886"/>
          </a:xfrm>
          <a:prstGeom prst="rect">
            <a:avLst/>
          </a:prstGeom>
          <a:noFill/>
          <a:ln w="28575">
            <a:solidFill>
              <a:schemeClr val="bg1"/>
            </a:solidFill>
          </a:ln>
        </p:spPr>
        <p:txBody>
          <a:bodyPr wrap="square" rtlCol="0" anchor="ctr">
            <a:spAutoFit/>
          </a:bodyPr>
          <a:lstStyle/>
          <a:p>
            <a:pPr algn="ctr"/>
            <a:r>
              <a:rPr lang="en-ZA" sz="4000" b="1" dirty="0" smtClean="0">
                <a:solidFill>
                  <a:prstClr val="white"/>
                </a:solidFill>
                <a:ea typeface="MS PGothic" pitchFamily="34" charset="-128"/>
                <a:cs typeface="ＭＳ Ｐゴシック" charset="0"/>
              </a:rPr>
              <a:t>Thank You</a:t>
            </a:r>
          </a:p>
        </p:txBody>
      </p:sp>
    </p:spTree>
    <p:extLst>
      <p:ext uri="{BB962C8B-B14F-4D97-AF65-F5344CB8AC3E}">
        <p14:creationId xmlns:p14="http://schemas.microsoft.com/office/powerpoint/2010/main" val="95518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smtClean="0"/>
              <a:t>What needs </a:t>
            </a:r>
            <a:r>
              <a:rPr lang="en-ZA" dirty="0" smtClean="0"/>
              <a:t>to be evaluated?</a:t>
            </a:r>
            <a:endParaRPr dirty="0" smtClean="0"/>
          </a:p>
        </p:txBody>
      </p:sp>
      <p:sp>
        <p:nvSpPr>
          <p:cNvPr id="14339" name="Rectangle 3"/>
          <p:cNvSpPr>
            <a:spLocks noGrp="1" noChangeArrowheads="1"/>
          </p:cNvSpPr>
          <p:nvPr>
            <p:ph idx="1"/>
          </p:nvPr>
        </p:nvSpPr>
        <p:spPr/>
        <p:txBody>
          <a:bodyPr/>
          <a:lstStyle/>
          <a:p>
            <a:pPr>
              <a:spcAft>
                <a:spcPts val="1200"/>
              </a:spcAft>
            </a:pPr>
            <a:r>
              <a:rPr lang="en-ZA" sz="4000" dirty="0" smtClean="0"/>
              <a:t>Degree of the e</a:t>
            </a:r>
            <a:r>
              <a:rPr lang="en-ZA" sz="4000" dirty="0" smtClean="0">
                <a:effectLst/>
              </a:rPr>
              <a:t>cological health defined by  Ecological Categories of biophysical nodes (none-monetary)</a:t>
            </a:r>
          </a:p>
          <a:p>
            <a:pPr>
              <a:spcAft>
                <a:spcPts val="1200"/>
              </a:spcAft>
            </a:pPr>
            <a:r>
              <a:rPr lang="en-ZA" sz="4000" dirty="0" smtClean="0"/>
              <a:t>Ecosystem Services (</a:t>
            </a:r>
            <a:r>
              <a:rPr lang="en-ZA" sz="4000" dirty="0"/>
              <a:t>none-monetary</a:t>
            </a:r>
            <a:r>
              <a:rPr lang="en-ZA" sz="4000" dirty="0" smtClean="0"/>
              <a:t>)</a:t>
            </a:r>
          </a:p>
          <a:p>
            <a:pPr>
              <a:spcAft>
                <a:spcPts val="1200"/>
              </a:spcAft>
            </a:pPr>
            <a:r>
              <a:rPr lang="en-ZA" sz="4000" dirty="0" smtClean="0">
                <a:effectLst/>
              </a:rPr>
              <a:t> Socio-Economic implications </a:t>
            </a:r>
          </a:p>
          <a:p>
            <a:pPr lvl="1">
              <a:spcAft>
                <a:spcPts val="1200"/>
              </a:spcAft>
            </a:pPr>
            <a:r>
              <a:rPr lang="en-ZA" dirty="0" smtClean="0"/>
              <a:t>M</a:t>
            </a:r>
            <a:r>
              <a:rPr lang="en-ZA" dirty="0" smtClean="0">
                <a:effectLst/>
              </a:rPr>
              <a:t>onetary (GDP) and non-monetary (job count)</a:t>
            </a:r>
          </a:p>
        </p:txBody>
      </p:sp>
    </p:spTree>
    <p:extLst>
      <p:ext uri="{BB962C8B-B14F-4D97-AF65-F5344CB8AC3E}">
        <p14:creationId xmlns:p14="http://schemas.microsoft.com/office/powerpoint/2010/main" val="34926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dirty="0" smtClean="0"/>
              <a:t>What are scenarios?</a:t>
            </a:r>
          </a:p>
        </p:txBody>
      </p:sp>
      <p:sp>
        <p:nvSpPr>
          <p:cNvPr id="14339" name="Rectangle 3"/>
          <p:cNvSpPr>
            <a:spLocks noGrp="1" noChangeArrowheads="1"/>
          </p:cNvSpPr>
          <p:nvPr>
            <p:ph idx="1"/>
          </p:nvPr>
        </p:nvSpPr>
        <p:spPr/>
        <p:txBody>
          <a:bodyPr/>
          <a:lstStyle/>
          <a:p>
            <a:r>
              <a:rPr lang="en-ZA" sz="4000" dirty="0" smtClean="0">
                <a:effectLst/>
              </a:rPr>
              <a:t>Scenarios, in context of water resource management and planning are plausible definitions (settings) of </a:t>
            </a:r>
            <a:r>
              <a:rPr lang="en-ZA" sz="4000" dirty="0" smtClean="0">
                <a:effectLst/>
              </a:rPr>
              <a:t>the </a:t>
            </a:r>
            <a:r>
              <a:rPr lang="en-ZA" sz="4000" dirty="0" smtClean="0">
                <a:effectLst/>
              </a:rPr>
              <a:t>factors (variables) that influence the water balance and water quality in a catchment and the system as a whole</a:t>
            </a:r>
          </a:p>
        </p:txBody>
      </p:sp>
    </p:spTree>
    <p:extLst>
      <p:ext uri="{BB962C8B-B14F-4D97-AF65-F5344CB8AC3E}">
        <p14:creationId xmlns:p14="http://schemas.microsoft.com/office/powerpoint/2010/main" val="135018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mtClean="0"/>
              <a:t>How is it rated</a:t>
            </a:r>
            <a:r>
              <a:rPr lang="en-ZA" dirty="0" smtClean="0"/>
              <a:t>?</a:t>
            </a:r>
            <a:endParaRPr lang="en-GB" dirty="0"/>
          </a:p>
        </p:txBody>
      </p:sp>
      <p:sp>
        <p:nvSpPr>
          <p:cNvPr id="5" name="Content Placeholder 4"/>
          <p:cNvSpPr>
            <a:spLocks noGrp="1"/>
          </p:cNvSpPr>
          <p:nvPr>
            <p:ph idx="1"/>
          </p:nvPr>
        </p:nvSpPr>
        <p:spPr>
          <a:xfrm>
            <a:off x="457200" y="916653"/>
            <a:ext cx="8229600" cy="5247389"/>
          </a:xfrm>
        </p:spPr>
        <p:txBody>
          <a:bodyPr/>
          <a:lstStyle/>
          <a:p>
            <a:r>
              <a:rPr lang="en-ZA" sz="3000" dirty="0" smtClean="0"/>
              <a:t>Ecological consequences are rated according to the degree that the Recommended Ecological Category is met. (REC is the top of the scale.)</a:t>
            </a:r>
          </a:p>
          <a:p>
            <a:r>
              <a:rPr lang="en-ZA" sz="3000" dirty="0" smtClean="0"/>
              <a:t>Ecosystem Services, present state is “1.0” with relative rating for scenarios.</a:t>
            </a:r>
          </a:p>
          <a:p>
            <a:r>
              <a:rPr lang="en-ZA" sz="3000" dirty="0" smtClean="0"/>
              <a:t>Economic Indicator, in general GDP or other relevant comparative monitory indicator.</a:t>
            </a:r>
          </a:p>
          <a:p>
            <a:r>
              <a:rPr lang="en-ZA" sz="3000" dirty="0" smtClean="0"/>
              <a:t>Employment, number of jobs as affected by scenario.</a:t>
            </a:r>
          </a:p>
          <a:p>
            <a:r>
              <a:rPr lang="en-ZA" sz="3000" dirty="0" smtClean="0"/>
              <a:t>Integrated rank, weighted scores of above 4 variables – two methods of ranking.</a:t>
            </a:r>
          </a:p>
        </p:txBody>
      </p:sp>
    </p:spTree>
    <p:extLst>
      <p:ext uri="{BB962C8B-B14F-4D97-AF65-F5344CB8AC3E}">
        <p14:creationId xmlns:p14="http://schemas.microsoft.com/office/powerpoint/2010/main" val="213489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smtClean="0"/>
              <a:t>Why Multi-Criteria Analysis</a:t>
            </a:r>
            <a:r>
              <a:rPr dirty="0" smtClean="0"/>
              <a:t>?</a:t>
            </a:r>
          </a:p>
        </p:txBody>
      </p:sp>
      <p:sp>
        <p:nvSpPr>
          <p:cNvPr id="14339" name="Rectangle 3"/>
          <p:cNvSpPr>
            <a:spLocks noGrp="1" noChangeArrowheads="1"/>
          </p:cNvSpPr>
          <p:nvPr>
            <p:ph idx="1"/>
          </p:nvPr>
        </p:nvSpPr>
        <p:spPr/>
        <p:txBody>
          <a:bodyPr/>
          <a:lstStyle/>
          <a:p>
            <a:r>
              <a:rPr lang="en-ZA" sz="4000" dirty="0" smtClean="0">
                <a:effectLst/>
              </a:rPr>
              <a:t>Method to compare alternatives where the outcomes (consequences) are in different numerical terms.</a:t>
            </a:r>
          </a:p>
          <a:p>
            <a:r>
              <a:rPr lang="en-ZA" sz="4000" dirty="0" smtClean="0"/>
              <a:t>Ecological consequences is a relative rating while economy is in monetary terms and employment in numbers. </a:t>
            </a:r>
          </a:p>
          <a:p>
            <a:r>
              <a:rPr lang="en-ZA" sz="4000" dirty="0" smtClean="0">
                <a:effectLst/>
              </a:rPr>
              <a:t>Multi-Criteria Analysis is appropriate in these circumstances.</a:t>
            </a:r>
          </a:p>
        </p:txBody>
      </p:sp>
    </p:spTree>
    <p:extLst>
      <p:ext uri="{BB962C8B-B14F-4D97-AF65-F5344CB8AC3E}">
        <p14:creationId xmlns:p14="http://schemas.microsoft.com/office/powerpoint/2010/main" val="302266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dirty="0" smtClean="0"/>
              <a:t>What are scenarios</a:t>
            </a:r>
            <a:r>
              <a:rPr lang="en-ZA" dirty="0" smtClean="0"/>
              <a:t> used for</a:t>
            </a:r>
            <a:r>
              <a:rPr dirty="0" smtClean="0"/>
              <a:t>?</a:t>
            </a:r>
          </a:p>
        </p:txBody>
      </p:sp>
      <p:sp>
        <p:nvSpPr>
          <p:cNvPr id="14339" name="Rectangle 3"/>
          <p:cNvSpPr>
            <a:spLocks noGrp="1" noChangeArrowheads="1"/>
          </p:cNvSpPr>
          <p:nvPr>
            <p:ph idx="1"/>
          </p:nvPr>
        </p:nvSpPr>
        <p:spPr/>
        <p:txBody>
          <a:bodyPr anchor="ctr"/>
          <a:lstStyle/>
          <a:p>
            <a:pPr>
              <a:spcAft>
                <a:spcPts val="1800"/>
              </a:spcAft>
            </a:pPr>
            <a:r>
              <a:rPr lang="en-ZA" sz="4000" dirty="0" smtClean="0"/>
              <a:t>Different levels of water use and protection are evaluated with the aim to find a preferred balanced </a:t>
            </a:r>
            <a:r>
              <a:rPr lang="en-ZA" sz="4000" dirty="0" smtClean="0"/>
              <a:t>scenario.</a:t>
            </a:r>
            <a:endParaRPr lang="en-ZA" sz="4000" dirty="0" smtClean="0"/>
          </a:p>
          <a:p>
            <a:pPr>
              <a:spcAft>
                <a:spcPts val="1800"/>
              </a:spcAft>
            </a:pPr>
            <a:r>
              <a:rPr lang="en-ZA" sz="4000" dirty="0" smtClean="0"/>
              <a:t>Water Resource Classification is the process to evaluate and recommend what that balance scenario </a:t>
            </a:r>
            <a:r>
              <a:rPr lang="en-ZA" sz="4000" dirty="0" smtClean="0"/>
              <a:t>entails.</a:t>
            </a:r>
            <a:endParaRPr lang="en-ZA" sz="4000" dirty="0" smtClean="0">
              <a:effectLst/>
            </a:endParaRPr>
          </a:p>
        </p:txBody>
      </p:sp>
    </p:spTree>
    <p:extLst>
      <p:ext uri="{BB962C8B-B14F-4D97-AF65-F5344CB8AC3E}">
        <p14:creationId xmlns:p14="http://schemas.microsoft.com/office/powerpoint/2010/main" val="75836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3912</Words>
  <Application>Microsoft Office PowerPoint</Application>
  <PresentationFormat>On-screen Show (4:3)</PresentationFormat>
  <Paragraphs>1803</Paragraphs>
  <Slides>46</Slides>
  <Notes>21</Notes>
  <HiddenSlides>1</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1_Office Theme</vt:lpstr>
      <vt:lpstr>2_Office Theme</vt:lpstr>
      <vt:lpstr>3_Office Theme</vt:lpstr>
      <vt:lpstr>PowerPoint Presentation</vt:lpstr>
      <vt:lpstr>Session 1: Agenda</vt:lpstr>
      <vt:lpstr>PowerPoint Presentation</vt:lpstr>
      <vt:lpstr>PowerPoint Presentation</vt:lpstr>
      <vt:lpstr>What needs to be evaluated?</vt:lpstr>
      <vt:lpstr>What are scenarios?</vt:lpstr>
      <vt:lpstr>How is it rated?</vt:lpstr>
      <vt:lpstr>Why Multi-Criteria Analysis?</vt:lpstr>
      <vt:lpstr>What are scenarios used for?</vt:lpstr>
      <vt:lpstr>Catchment Analysis </vt:lpstr>
      <vt:lpstr>Scenario Evaluation Process</vt:lpstr>
      <vt:lpstr>PowerPoint Presentation</vt:lpstr>
      <vt:lpstr>PowerPoint Presentation</vt:lpstr>
      <vt:lpstr>Recommended Management Class Criteria Table</vt:lpstr>
      <vt:lpstr>PowerPoint Presentation</vt:lpstr>
      <vt:lpstr>PowerPoint Presentation</vt:lpstr>
      <vt:lpstr>Mvoti River Catchment</vt:lpstr>
      <vt:lpstr>Water Requirements</vt:lpstr>
      <vt:lpstr>Mvoti River Catchment</vt:lpstr>
      <vt:lpstr>Water available from future developments</vt:lpstr>
      <vt:lpstr>uMkhomazi River Catchment</vt:lpstr>
      <vt:lpstr>Water Requirements</vt:lpstr>
      <vt:lpstr>uMkhomazi River (1 of 2)</vt:lpstr>
      <vt:lpstr>uMkhomazi River (2 of 2)</vt:lpstr>
      <vt:lpstr>Water available from future developments</vt:lpstr>
      <vt:lpstr>PowerPoint Presentation</vt:lpstr>
      <vt:lpstr>PowerPoint Presentation</vt:lpstr>
      <vt:lpstr>PowerPoint Presentation</vt:lpstr>
      <vt:lpstr>Variable Scores &amp; Weights</vt:lpstr>
      <vt:lpstr>Visualisation of Variables Scores</vt:lpstr>
      <vt:lpstr>Overall Ranking (Two Rank Methods)</vt:lpstr>
      <vt:lpstr>Sensitivity analysis and synthesis of results</vt:lpstr>
      <vt:lpstr>Mvoti River Catchment</vt:lpstr>
      <vt:lpstr>Derivation of the Water Resource Class for each IUA</vt:lpstr>
      <vt:lpstr>Resulting IUA Management Classes for all scenarios</vt:lpstr>
      <vt:lpstr>Ecological Categories for all Scenarios</vt:lpstr>
      <vt:lpstr>PowerPoint Presentation</vt:lpstr>
      <vt:lpstr>Variable Scores &amp; Weights</vt:lpstr>
      <vt:lpstr>Visualisation of Variables Scores</vt:lpstr>
      <vt:lpstr>Overall Ranking (Two Rank Methods)</vt:lpstr>
      <vt:lpstr>Sensitivity analysis and synthesis of results</vt:lpstr>
      <vt:lpstr>uMkhomazi River - Selection</vt:lpstr>
      <vt:lpstr>Derivation of the Water Resource Class for each IUA</vt:lpstr>
      <vt:lpstr>Resulting IUA Management Classes for all scenarios</vt:lpstr>
      <vt:lpstr>Ecological Categories for top ranked scenario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van Rooyen</dc:creator>
  <cp:lastModifiedBy>Pieter van Rooyen</cp:lastModifiedBy>
  <cp:revision>22</cp:revision>
  <dcterms:created xsi:type="dcterms:W3CDTF">2014-10-01T15:22:26Z</dcterms:created>
  <dcterms:modified xsi:type="dcterms:W3CDTF">2014-10-03T06:44:33Z</dcterms:modified>
</cp:coreProperties>
</file>